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56" r:id="rId5"/>
    <p:sldId id="257" r:id="rId6"/>
    <p:sldId id="279" r:id="rId7"/>
    <p:sldId id="258" r:id="rId8"/>
    <p:sldId id="259" r:id="rId9"/>
    <p:sldId id="280" r:id="rId10"/>
    <p:sldId id="260" r:id="rId11"/>
    <p:sldId id="288" r:id="rId12"/>
    <p:sldId id="281" r:id="rId13"/>
    <p:sldId id="286" r:id="rId14"/>
    <p:sldId id="290" r:id="rId15"/>
    <p:sldId id="284" r:id="rId16"/>
    <p:sldId id="291" r:id="rId17"/>
    <p:sldId id="289" r:id="rId18"/>
    <p:sldId id="278" r:id="rId19"/>
    <p:sldId id="287" r:id="rId20"/>
    <p:sldId id="292" r:id="rId21"/>
    <p:sldId id="295" r:id="rId22"/>
    <p:sldId id="304" r:id="rId23"/>
    <p:sldId id="299" r:id="rId24"/>
    <p:sldId id="300" r:id="rId25"/>
    <p:sldId id="301" r:id="rId26"/>
    <p:sldId id="302" r:id="rId27"/>
    <p:sldId id="303" r:id="rId28"/>
    <p:sldId id="294" r:id="rId29"/>
    <p:sldId id="296" r:id="rId30"/>
    <p:sldId id="305" r:id="rId31"/>
    <p:sldId id="297" r:id="rId32"/>
    <p:sldId id="298" r:id="rId33"/>
    <p:sldId id="275"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93B48-73E1-8912-A446-52BE96256D35}" v="8" dt="2023-12-03T08:41:12.759"/>
    <p1510:client id="{0F20F537-FA7C-1D20-48F0-FE50E2D84727}" v="27" dt="2023-12-04T12:44:04.688"/>
    <p1510:client id="{1AD89CD6-269B-E6A6-A026-DD720A7E3A10}" v="2271" dt="2023-12-02T12:27:04.625"/>
    <p1510:client id="{2123BC01-362D-2F98-A93E-C9BDCA031ECC}" v="46" dt="2023-12-03T07:24:00.409"/>
    <p1510:client id="{2A654594-429E-C313-DBE0-C908A0683871}" v="339" dt="2023-12-03T07:01:21.096"/>
    <p1510:client id="{B50DCF11-61D5-47A2-852C-B8CBBFC23FC8}" v="1611" dt="2023-12-02T13:55:31.617"/>
    <p1510:client id="{B62EF064-C9D5-16C7-B91F-0FB36C4B481E}" v="193" dt="2023-12-03T08:37:36.669"/>
    <p1510:client id="{BF336B5F-C596-2797-F8F2-E1ADFC2C74C5}" v="983" dt="2023-12-03T06:34:40.797"/>
    <p1510:client id="{ECDDD5F6-BBB5-6641-29BD-6CA0D55AF377}" v="3627" dt="2023-12-02T16:18:59.766"/>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12/4/2023</a:t>
            </a:fld>
            <a:endParaRPr lang="en-US"/>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2">
            <a:extLst>
              <a:ext uri="{FF2B5EF4-FFF2-40B4-BE49-F238E27FC236}">
                <a16:creationId xmlns:a16="http://schemas.microsoft.com/office/drawing/2014/main" id="{11598A4D-91D1-6CEE-8B29-75DCF554B1C0}"/>
              </a:ext>
            </a:extLst>
          </p:cNvPr>
          <p:cNvSpPr>
            <a:spLocks noGrp="1"/>
          </p:cNvSpPr>
          <p:nvPr>
            <p:ph type="title"/>
          </p:nvPr>
        </p:nvSpPr>
        <p:spPr>
          <a:xfrm>
            <a:off x="6322977" y="1663435"/>
            <a:ext cx="5869021" cy="2003898"/>
          </a:xfrm>
        </p:spPr>
        <p:txBody>
          <a:bodyPr/>
          <a:lstStyle/>
          <a:p>
            <a:endParaRPr lang="en-US"/>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a:bodyPr>
          <a:lstStyle/>
          <a:p>
            <a:r>
              <a:rPr lang="en-US" sz="1700"/>
              <a:t>Mirjam Nilsson​</a:t>
            </a:r>
          </a:p>
        </p:txBody>
      </p:sp>
      <p:pic>
        <p:nvPicPr>
          <p:cNvPr id="4" name="Picture Placeholder 3" descr="A pink and purple brain with circuit board&#10;&#10;Description automatically generated">
            <a:extLst>
              <a:ext uri="{FF2B5EF4-FFF2-40B4-BE49-F238E27FC236}">
                <a16:creationId xmlns:a16="http://schemas.microsoft.com/office/drawing/2014/main" id="{1F0DB6F3-3429-69E4-131B-9CE1830CE75B}"/>
              </a:ext>
            </a:extLst>
          </p:cNvPr>
          <p:cNvPicPr>
            <a:picLocks noGrp="1" noChangeAspect="1"/>
          </p:cNvPicPr>
          <p:nvPr>
            <p:ph type="pic" sz="quarter" idx="13"/>
          </p:nvPr>
        </p:nvPicPr>
        <p:blipFill>
          <a:blip r:embed="rId2"/>
          <a:srcRect l="12962" r="12962"/>
          <a:stretch/>
        </p:blipFill>
        <p:spPr>
          <a:xfrm flipH="1">
            <a:off x="433168" y="658586"/>
            <a:ext cx="7462898" cy="5125191"/>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937029" y="1663435"/>
            <a:ext cx="6254969" cy="2617456"/>
          </a:xfrm>
        </p:spPr>
        <p:txBody>
          <a:bodyPr/>
          <a:lstStyle/>
          <a:p>
            <a:r>
              <a:rPr lang="en-US">
                <a:ln w="19050">
                  <a:solidFill>
                    <a:srgbClr val="15C7C7"/>
                  </a:solidFill>
                </a:ln>
                <a:cs typeface="Posterama Bold"/>
              </a:rPr>
              <a:t>Generative Adversarial Networks</a:t>
            </a:r>
          </a:p>
        </p:txBody>
      </p:sp>
      <p:sp>
        <p:nvSpPr>
          <p:cNvPr id="5" name="TextBox 4">
            <a:extLst>
              <a:ext uri="{FF2B5EF4-FFF2-40B4-BE49-F238E27FC236}">
                <a16:creationId xmlns:a16="http://schemas.microsoft.com/office/drawing/2014/main" id="{1011F323-7FCC-7848-0D75-869934107C65}"/>
              </a:ext>
            </a:extLst>
          </p:cNvPr>
          <p:cNvSpPr txBox="1"/>
          <p:nvPr/>
        </p:nvSpPr>
        <p:spPr>
          <a:xfrm>
            <a:off x="8263247" y="4354285"/>
            <a:ext cx="29490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solidFill>
              </a:rPr>
              <a:t>By:</a:t>
            </a:r>
          </a:p>
          <a:p>
            <a:r>
              <a:rPr lang="en-US">
                <a:solidFill>
                  <a:schemeClr val="accent6"/>
                </a:solidFill>
              </a:rPr>
              <a:t>Vedansh Agrawal</a:t>
            </a:r>
          </a:p>
          <a:p>
            <a:r>
              <a:rPr lang="en-US">
                <a:solidFill>
                  <a:schemeClr val="accent6"/>
                </a:solidFill>
              </a:rPr>
              <a:t>Anush Anand</a:t>
            </a:r>
          </a:p>
          <a:p>
            <a:r>
              <a:rPr lang="en-US">
                <a:solidFill>
                  <a:schemeClr val="accent6"/>
                </a:solidFill>
              </a:rPr>
              <a:t>Shreya </a:t>
            </a:r>
            <a:r>
              <a:rPr lang="en-US" err="1">
                <a:solidFill>
                  <a:schemeClr val="accent6"/>
                </a:solidFill>
              </a:rPr>
              <a:t>Bollimuntha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F888F9-BBF4-4E51-ECA8-2D64B8492787}"/>
              </a:ext>
            </a:extLst>
          </p:cNvPr>
          <p:cNvSpPr>
            <a:spLocks noGrp="1"/>
          </p:cNvSpPr>
          <p:nvPr>
            <p:ph type="sldNum" sz="quarter" idx="12"/>
          </p:nvPr>
        </p:nvSpPr>
        <p:spPr/>
        <p:txBody>
          <a:bodyPr/>
          <a:lstStyle/>
          <a:p>
            <a:fld id="{A402E4C0-AD5E-4E8C-9F21-7CCE474BDCEB}" type="slidenum">
              <a:rPr lang="en-US" smtClean="0"/>
              <a:t>10</a:t>
            </a:fld>
            <a:endParaRPr lang="en-US"/>
          </a:p>
        </p:txBody>
      </p:sp>
      <p:sp>
        <p:nvSpPr>
          <p:cNvPr id="4" name="Title 11">
            <a:extLst>
              <a:ext uri="{FF2B5EF4-FFF2-40B4-BE49-F238E27FC236}">
                <a16:creationId xmlns:a16="http://schemas.microsoft.com/office/drawing/2014/main" id="{A28CA3F3-DD6E-992B-CF82-98259D530703}"/>
              </a:ext>
            </a:extLst>
          </p:cNvPr>
          <p:cNvSpPr>
            <a:spLocks noGrp="1"/>
          </p:cNvSpPr>
          <p:nvPr>
            <p:ph type="title"/>
          </p:nvPr>
        </p:nvSpPr>
        <p:spPr>
          <a:xfrm>
            <a:off x="2452697" y="597383"/>
            <a:ext cx="7286605" cy="634323"/>
          </a:xfrm>
        </p:spPr>
        <p:txBody>
          <a:bodyPr/>
          <a:lstStyle/>
          <a:p>
            <a:r>
              <a:rPr lang="en-US">
                <a:ln w="19050">
                  <a:solidFill>
                    <a:prstClr val="white"/>
                  </a:solidFill>
                </a:ln>
                <a:cs typeface="Posterama Bold"/>
              </a:rPr>
              <a:t>Discriminator LOSS</a:t>
            </a:r>
            <a:endParaRPr lang="en-US"/>
          </a:p>
        </p:txBody>
      </p:sp>
      <p:sp>
        <p:nvSpPr>
          <p:cNvPr id="6" name="Text Placeholder 20">
            <a:extLst>
              <a:ext uri="{FF2B5EF4-FFF2-40B4-BE49-F238E27FC236}">
                <a16:creationId xmlns:a16="http://schemas.microsoft.com/office/drawing/2014/main" id="{64792FE9-7C44-3D5C-8B5D-B899AF205B5A}"/>
              </a:ext>
            </a:extLst>
          </p:cNvPr>
          <p:cNvSpPr>
            <a:spLocks noGrp="1"/>
          </p:cNvSpPr>
          <p:nvPr>
            <p:ph type="body" sz="quarter" idx="27"/>
          </p:nvPr>
        </p:nvSpPr>
        <p:spPr>
          <a:xfrm>
            <a:off x="1501958" y="1502054"/>
            <a:ext cx="2536163" cy="339725"/>
          </a:xfrm>
        </p:spPr>
        <p:txBody>
          <a:bodyPr vert="horz" lIns="91440" tIns="45720" rIns="91440" bIns="45720" rtlCol="0" anchor="t">
            <a:normAutofit/>
          </a:bodyPr>
          <a:lstStyle/>
          <a:p>
            <a:pPr algn="l">
              <a:lnSpc>
                <a:spcPct val="100000"/>
              </a:lnSpc>
              <a:spcBef>
                <a:spcPts val="0"/>
              </a:spcBef>
            </a:pPr>
            <a:r>
              <a:rPr lang="en-US">
                <a:cs typeface="Posterama"/>
              </a:rPr>
              <a:t>LIKELIHOOD</a:t>
            </a:r>
            <a:endParaRPr lang="en-US"/>
          </a:p>
          <a:p>
            <a:endParaRPr lang="en-US"/>
          </a:p>
        </p:txBody>
      </p:sp>
      <p:sp>
        <p:nvSpPr>
          <p:cNvPr id="12" name="Text Placeholder 21">
            <a:extLst>
              <a:ext uri="{FF2B5EF4-FFF2-40B4-BE49-F238E27FC236}">
                <a16:creationId xmlns:a16="http://schemas.microsoft.com/office/drawing/2014/main" id="{B35D133B-7980-63D0-29CD-AF8D3B669A79}"/>
              </a:ext>
            </a:extLst>
          </p:cNvPr>
          <p:cNvSpPr>
            <a:spLocks noGrp="1"/>
          </p:cNvSpPr>
          <p:nvPr>
            <p:ph type="body" sz="quarter" idx="28"/>
          </p:nvPr>
        </p:nvSpPr>
        <p:spPr>
          <a:xfrm>
            <a:off x="1468092" y="2297933"/>
            <a:ext cx="8809962" cy="2226310"/>
          </a:xfrm>
        </p:spPr>
        <p:txBody>
          <a:bodyPr vert="horz" lIns="91440" tIns="45720" rIns="91440" bIns="45720" rtlCol="0" anchor="t">
            <a:normAutofit/>
          </a:bodyPr>
          <a:lstStyle/>
          <a:p>
            <a:pPr algn="l">
              <a:lnSpc>
                <a:spcPct val="113999"/>
              </a:lnSpc>
            </a:pPr>
            <a:r>
              <a:rPr lang="en-US">
                <a:solidFill>
                  <a:srgbClr val="FFFFFF"/>
                </a:solidFill>
                <a:latin typeface="Bierstadt"/>
                <a:cs typeface="Arial"/>
              </a:rPr>
              <a:t>The likelihood of the data here is</a:t>
            </a:r>
            <a:endParaRPr lang="en-US"/>
          </a:p>
          <a:p>
            <a:pPr>
              <a:lnSpc>
                <a:spcPct val="113999"/>
              </a:lnSpc>
            </a:pPr>
            <a:r>
              <a:rPr lang="en-US" err="1">
                <a:ea typeface="+mn-lt"/>
                <a:cs typeface="+mn-lt"/>
              </a:rPr>
              <a:t>max</a:t>
            </a:r>
            <a:r>
              <a:rPr lang="en-US" baseline="-25000" err="1">
                <a:ea typeface="+mn-lt"/>
                <a:cs typeface="+mn-lt"/>
              </a:rPr>
              <a:t>D</a:t>
            </a:r>
            <a:r>
              <a:rPr lang="en-US">
                <a:ea typeface="+mn-lt"/>
                <a:cs typeface="+mn-lt"/>
              </a:rPr>
              <a:t> V (D, G) = </a:t>
            </a:r>
            <a:r>
              <a:rPr lang="en-US" err="1">
                <a:ea typeface="+mn-lt"/>
                <a:cs typeface="+mn-lt"/>
              </a:rPr>
              <a:t>E</a:t>
            </a:r>
            <a:r>
              <a:rPr lang="en-US" baseline="-25000" err="1">
                <a:ea typeface="+mn-lt"/>
                <a:cs typeface="+mn-lt"/>
              </a:rPr>
              <a:t>x~pdata</a:t>
            </a:r>
            <a:r>
              <a:rPr lang="en-US" baseline="-25000">
                <a:ea typeface="+mn-lt"/>
                <a:cs typeface="+mn-lt"/>
              </a:rPr>
              <a:t>(x)</a:t>
            </a:r>
            <a:r>
              <a:rPr lang="en-US">
                <a:ea typeface="+mn-lt"/>
                <a:cs typeface="+mn-lt"/>
              </a:rPr>
              <a:t> [log D(x)] + E</a:t>
            </a:r>
            <a:r>
              <a:rPr lang="en-US" baseline="-25000">
                <a:ea typeface="+mn-lt"/>
                <a:cs typeface="+mn-lt"/>
              </a:rPr>
              <a:t>z~pz(z)</a:t>
            </a:r>
            <a:r>
              <a:rPr lang="en-US">
                <a:ea typeface="+mn-lt"/>
                <a:cs typeface="+mn-lt"/>
              </a:rPr>
              <a:t> [log(1 - D(G(z)))]</a:t>
            </a:r>
          </a:p>
          <a:p>
            <a:pPr algn="l">
              <a:lnSpc>
                <a:spcPct val="113999"/>
              </a:lnSpc>
            </a:pPr>
            <a:endParaRPr lang="en-US"/>
          </a:p>
          <a:p>
            <a:pPr algn="l">
              <a:lnSpc>
                <a:spcPct val="113999"/>
              </a:lnSpc>
            </a:pPr>
            <a:r>
              <a:rPr lang="en-US"/>
              <a:t>Here we are maximizing </a:t>
            </a:r>
            <a:r>
              <a:rPr lang="en-US">
                <a:ea typeface="+mn-lt"/>
                <a:cs typeface="+mn-lt"/>
              </a:rPr>
              <a:t> 1 - D(G(z) because its same as minimizing D(G(z))</a:t>
            </a:r>
          </a:p>
          <a:p>
            <a:pPr algn="l">
              <a:lnSpc>
                <a:spcPct val="113999"/>
              </a:lnSpc>
            </a:pPr>
            <a:endParaRPr lang="en-US"/>
          </a:p>
          <a:p>
            <a:pPr algn="l">
              <a:lnSpc>
                <a:spcPct val="113999"/>
              </a:lnSpc>
            </a:pPr>
            <a:r>
              <a:rPr lang="en-US"/>
              <a:t>And the logarithm is used here because its monotonically increasing function so maximum likelihood estimation</a:t>
            </a:r>
          </a:p>
          <a:p>
            <a:pPr algn="l">
              <a:lnSpc>
                <a:spcPct val="113999"/>
              </a:lnSpc>
            </a:pPr>
            <a:r>
              <a:rPr lang="en-US"/>
              <a:t>Is same as maximum log likelihood estimation</a:t>
            </a:r>
          </a:p>
        </p:txBody>
      </p:sp>
    </p:spTree>
    <p:extLst>
      <p:ext uri="{BB962C8B-B14F-4D97-AF65-F5344CB8AC3E}">
        <p14:creationId xmlns:p14="http://schemas.microsoft.com/office/powerpoint/2010/main" val="3352495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C28B9D-694F-DEBF-441C-050DD8C115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11</a:t>
            </a:fld>
            <a:endParaRPr lang="en-US"/>
          </a:p>
        </p:txBody>
      </p:sp>
      <p:sp>
        <p:nvSpPr>
          <p:cNvPr id="23" name="Title 4">
            <a:extLst>
              <a:ext uri="{FF2B5EF4-FFF2-40B4-BE49-F238E27FC236}">
                <a16:creationId xmlns:a16="http://schemas.microsoft.com/office/drawing/2014/main" id="{CE06C1C7-C15F-F2B9-3885-1286ECBF6BB1}"/>
              </a:ext>
            </a:extLst>
          </p:cNvPr>
          <p:cNvSpPr>
            <a:spLocks noGrp="1"/>
          </p:cNvSpPr>
          <p:nvPr>
            <p:ph type="title"/>
          </p:nvPr>
        </p:nvSpPr>
        <p:spPr>
          <a:xfrm>
            <a:off x="-2" y="1672143"/>
            <a:ext cx="5713023" cy="2148052"/>
          </a:xfrm>
        </p:spPr>
        <p:txBody>
          <a:bodyPr/>
          <a:lstStyle/>
          <a:p>
            <a:r>
              <a:rPr lang="en-US">
                <a:ln w="19050">
                  <a:solidFill>
                    <a:srgbClr val="0C1A69"/>
                  </a:solidFill>
                </a:ln>
                <a:cs typeface="Posterama Bold"/>
              </a:rPr>
              <a:t>Discriminator Code snippet</a:t>
            </a:r>
            <a:endParaRPr lang="en-US"/>
          </a:p>
        </p:txBody>
      </p:sp>
      <p:pic>
        <p:nvPicPr>
          <p:cNvPr id="17" name="Picture 16" descr="A screen shot of a computer program&#10;&#10;Description automatically generated">
            <a:extLst>
              <a:ext uri="{FF2B5EF4-FFF2-40B4-BE49-F238E27FC236}">
                <a16:creationId xmlns:a16="http://schemas.microsoft.com/office/drawing/2014/main" id="{7AA60C39-2C75-DFB3-059D-5EAB329438B8}"/>
              </a:ext>
            </a:extLst>
          </p:cNvPr>
          <p:cNvPicPr>
            <a:picLocks noChangeAspect="1"/>
          </p:cNvPicPr>
          <p:nvPr/>
        </p:nvPicPr>
        <p:blipFill>
          <a:blip r:embed="rId2"/>
          <a:stretch>
            <a:fillRect/>
          </a:stretch>
        </p:blipFill>
        <p:spPr>
          <a:xfrm>
            <a:off x="6337464" y="94328"/>
            <a:ext cx="4959927" cy="2542668"/>
          </a:xfrm>
          <a:prstGeom prst="rect">
            <a:avLst/>
          </a:prstGeom>
        </p:spPr>
      </p:pic>
      <p:pic>
        <p:nvPicPr>
          <p:cNvPr id="18" name="Picture 17" descr="A screen shot of a computer program&#10;&#10;Description automatically generated">
            <a:extLst>
              <a:ext uri="{FF2B5EF4-FFF2-40B4-BE49-F238E27FC236}">
                <a16:creationId xmlns:a16="http://schemas.microsoft.com/office/drawing/2014/main" id="{5E381C08-CDF0-57EA-F8B1-6FE6061E1DA3}"/>
              </a:ext>
            </a:extLst>
          </p:cNvPr>
          <p:cNvPicPr>
            <a:picLocks noChangeAspect="1"/>
          </p:cNvPicPr>
          <p:nvPr/>
        </p:nvPicPr>
        <p:blipFill>
          <a:blip r:embed="rId3"/>
          <a:stretch>
            <a:fillRect/>
          </a:stretch>
        </p:blipFill>
        <p:spPr>
          <a:xfrm>
            <a:off x="6337466" y="2708017"/>
            <a:ext cx="4959926" cy="4024850"/>
          </a:xfrm>
          <a:prstGeom prst="rect">
            <a:avLst/>
          </a:prstGeom>
        </p:spPr>
      </p:pic>
    </p:spTree>
    <p:extLst>
      <p:ext uri="{BB962C8B-B14F-4D97-AF65-F5344CB8AC3E}">
        <p14:creationId xmlns:p14="http://schemas.microsoft.com/office/powerpoint/2010/main" val="9075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12</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52697" y="597383"/>
            <a:ext cx="7286605" cy="634323"/>
          </a:xfrm>
        </p:spPr>
        <p:txBody>
          <a:bodyPr/>
          <a:lstStyle/>
          <a:p>
            <a:r>
              <a:rPr lang="en-US">
                <a:ln w="19050">
                  <a:solidFill>
                    <a:prstClr val="white"/>
                  </a:solidFill>
                </a:ln>
                <a:cs typeface="Posterama Bold"/>
              </a:rPr>
              <a:t>Generator</a:t>
            </a:r>
            <a:endParaRPr lang="en-US"/>
          </a:p>
        </p:txBody>
      </p:sp>
      <p:sp>
        <p:nvSpPr>
          <p:cNvPr id="6" name="Text Placeholder 20">
            <a:extLst>
              <a:ext uri="{FF2B5EF4-FFF2-40B4-BE49-F238E27FC236}">
                <a16:creationId xmlns:a16="http://schemas.microsoft.com/office/drawing/2014/main" id="{728701B4-CEB1-68C9-2A5B-D44CF6B6E43B}"/>
              </a:ext>
            </a:extLst>
          </p:cNvPr>
          <p:cNvSpPr>
            <a:spLocks noGrp="1"/>
          </p:cNvSpPr>
          <p:nvPr>
            <p:ph type="body" sz="quarter" idx="27"/>
          </p:nvPr>
        </p:nvSpPr>
        <p:spPr>
          <a:xfrm>
            <a:off x="1019359" y="1527455"/>
            <a:ext cx="2078964" cy="339725"/>
          </a:xfrm>
        </p:spPr>
        <p:txBody>
          <a:bodyPr vert="horz" lIns="91440" tIns="45720" rIns="91440" bIns="45720" rtlCol="0" anchor="t">
            <a:normAutofit/>
          </a:bodyPr>
          <a:lstStyle/>
          <a:p>
            <a:r>
              <a:rPr lang="en-US">
                <a:cs typeface="Posterama"/>
              </a:rPr>
              <a:t>Purpose</a:t>
            </a:r>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408826" y="1874599"/>
            <a:ext cx="6363097" cy="659978"/>
          </a:xfrm>
        </p:spPr>
        <p:txBody>
          <a:bodyPr vert="horz" lIns="91440" tIns="45720" rIns="91440" bIns="45720" rtlCol="0" anchor="t">
            <a:normAutofit/>
          </a:bodyPr>
          <a:lstStyle/>
          <a:p>
            <a:pPr algn="l">
              <a:lnSpc>
                <a:spcPct val="113999"/>
              </a:lnSpc>
            </a:pPr>
            <a:r>
              <a:rPr lang="en-US">
                <a:solidFill>
                  <a:srgbClr val="FFFFFF"/>
                </a:solidFill>
                <a:ea typeface="+mn-lt"/>
                <a:cs typeface="+mn-lt"/>
              </a:rPr>
              <a:t>Here we create a synthetic data resembling the real data distribution from a prior noise distribution.</a:t>
            </a:r>
            <a:endParaRPr lang="en-US"/>
          </a:p>
          <a:p>
            <a:pPr algn="l">
              <a:lnSpc>
                <a:spcPct val="113999"/>
              </a:lnSpc>
            </a:pPr>
            <a:endParaRPr lang="en-US">
              <a:cs typeface="Arial"/>
            </a:endParaRPr>
          </a:p>
          <a:p>
            <a:pPr>
              <a:lnSpc>
                <a:spcPct val="113999"/>
              </a:lnSpc>
            </a:pPr>
            <a:endParaRPr lang="en-US">
              <a:cs typeface="Arial"/>
            </a:endParaRPr>
          </a:p>
        </p:txBody>
      </p:sp>
      <p:sp>
        <p:nvSpPr>
          <p:cNvPr id="15" name="Text Placeholder 20">
            <a:extLst>
              <a:ext uri="{FF2B5EF4-FFF2-40B4-BE49-F238E27FC236}">
                <a16:creationId xmlns:a16="http://schemas.microsoft.com/office/drawing/2014/main" id="{491181FE-05D8-7AD7-7798-72F35BBB754B}"/>
              </a:ext>
            </a:extLst>
          </p:cNvPr>
          <p:cNvSpPr txBox="1">
            <a:spLocks/>
          </p:cNvSpPr>
          <p:nvPr/>
        </p:nvSpPr>
        <p:spPr>
          <a:xfrm>
            <a:off x="1408826" y="2619654"/>
            <a:ext cx="2078964" cy="3397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Posterama"/>
              </a:rPr>
              <a:t>Architecture</a:t>
            </a:r>
            <a:endParaRPr lang="en-US"/>
          </a:p>
        </p:txBody>
      </p:sp>
      <p:sp>
        <p:nvSpPr>
          <p:cNvPr id="25" name="Text Placeholder 21">
            <a:extLst>
              <a:ext uri="{FF2B5EF4-FFF2-40B4-BE49-F238E27FC236}">
                <a16:creationId xmlns:a16="http://schemas.microsoft.com/office/drawing/2014/main" id="{53DD93CB-4E13-75DE-C704-EE8F08750410}"/>
              </a:ext>
            </a:extLst>
          </p:cNvPr>
          <p:cNvSpPr txBox="1">
            <a:spLocks/>
          </p:cNvSpPr>
          <p:nvPr/>
        </p:nvSpPr>
        <p:spPr>
          <a:xfrm rot="10800000" flipV="1">
            <a:off x="1408825" y="3118777"/>
            <a:ext cx="7379096" cy="2336948"/>
          </a:xfrm>
          <a:prstGeom prst="rect">
            <a:avLst/>
          </a:prstGeom>
        </p:spPr>
        <p:txBody>
          <a:bodyPr vert="horz" lIns="91440" tIns="45720" rIns="91440" bIns="45720" rtlCol="0" anchor="t">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3999"/>
              </a:lnSpc>
            </a:pPr>
            <a:r>
              <a:rPr lang="en-US">
                <a:ea typeface="+mn-lt"/>
                <a:cs typeface="+mn-lt"/>
              </a:rPr>
              <a:t>A model which receives inputs of random noise and outputs a distribution.</a:t>
            </a:r>
            <a:endParaRPr lang="en-US"/>
          </a:p>
          <a:p>
            <a:pPr algn="l">
              <a:lnSpc>
                <a:spcPct val="113999"/>
              </a:lnSpc>
            </a:pPr>
            <a:r>
              <a:rPr lang="en-US">
                <a:ea typeface="+mn-lt"/>
                <a:cs typeface="+mn-lt"/>
              </a:rPr>
              <a:t>Utilizes a differentiable function where G(z;</a:t>
            </a:r>
            <a:r>
              <a:rPr lang="en-ZA" sz="1500">
                <a:ea typeface="+mn-lt"/>
                <a:cs typeface="+mn-lt"/>
              </a:rPr>
              <a:t>θ</a:t>
            </a:r>
            <a:r>
              <a:rPr lang="en-US" sz="1200" baseline="-25000">
                <a:ea typeface="+mn-lt"/>
                <a:cs typeface="+mn-lt"/>
              </a:rPr>
              <a:t>g</a:t>
            </a:r>
            <a:r>
              <a:rPr lang="en-US">
                <a:ea typeface="+mn-lt"/>
                <a:cs typeface="+mn-lt"/>
              </a:rPr>
              <a:t>) where </a:t>
            </a:r>
            <a:r>
              <a:rPr lang="en-ZA" sz="1500">
                <a:ea typeface="+mn-lt"/>
                <a:cs typeface="+mn-lt"/>
              </a:rPr>
              <a:t>θ</a:t>
            </a:r>
            <a:r>
              <a:rPr lang="en-US" sz="1200" baseline="-25000">
                <a:ea typeface="+mn-lt"/>
                <a:cs typeface="+mn-lt"/>
              </a:rPr>
              <a:t>g</a:t>
            </a:r>
            <a:r>
              <a:rPr lang="en-US">
                <a:ea typeface="+mn-lt"/>
                <a:cs typeface="+mn-lt"/>
              </a:rPr>
              <a:t> is parameters of generator</a:t>
            </a:r>
            <a:endParaRPr lang="en-US"/>
          </a:p>
          <a:p>
            <a:pPr algn="l">
              <a:lnSpc>
                <a:spcPct val="113999"/>
              </a:lnSpc>
            </a:pPr>
            <a:endParaRPr lang="en-US">
              <a:ea typeface="+mn-lt"/>
              <a:cs typeface="+mn-lt"/>
            </a:endParaRPr>
          </a:p>
          <a:p>
            <a:pPr algn="l">
              <a:lnSpc>
                <a:spcPct val="113999"/>
              </a:lnSpc>
            </a:pPr>
            <a:r>
              <a:rPr lang="en-US">
                <a:ea typeface="+mn-lt"/>
                <a:cs typeface="+mn-lt"/>
              </a:rPr>
              <a:t>It has a Layered Structure,</a:t>
            </a:r>
            <a:endParaRPr lang="en-US"/>
          </a:p>
          <a:p>
            <a:pPr algn="l">
              <a:lnSpc>
                <a:spcPct val="113999"/>
              </a:lnSpc>
            </a:pPr>
            <a:r>
              <a:rPr lang="en-US">
                <a:solidFill>
                  <a:srgbClr val="FFFFFF"/>
                </a:solidFill>
                <a:ea typeface="+mn-lt"/>
                <a:cs typeface="+mn-lt"/>
              </a:rPr>
              <a:t>Comprises multiple interconnected layers:</a:t>
            </a:r>
            <a:endParaRPr lang="en-US">
              <a:solidFill>
                <a:srgbClr val="FFFFFF"/>
              </a:solidFill>
            </a:endParaRPr>
          </a:p>
          <a:p>
            <a:pPr marL="1028700" lvl="1" indent="-342900" algn="l">
              <a:lnSpc>
                <a:spcPct val="113999"/>
              </a:lnSpc>
            </a:pPr>
            <a:r>
              <a:rPr lang="en-US" sz="1400">
                <a:solidFill>
                  <a:srgbClr val="FFFFFF"/>
                </a:solidFill>
                <a:ea typeface="+mn-lt"/>
                <a:cs typeface="+mn-lt"/>
              </a:rPr>
              <a:t>Input layer: Receives noise vector (z).</a:t>
            </a:r>
            <a:endParaRPr lang="en-US" sz="1400">
              <a:solidFill>
                <a:srgbClr val="FFFFFF"/>
              </a:solidFill>
            </a:endParaRPr>
          </a:p>
          <a:p>
            <a:pPr marL="1028700" lvl="1" indent="-342900">
              <a:lnSpc>
                <a:spcPct val="113999"/>
              </a:lnSpc>
            </a:pPr>
            <a:r>
              <a:rPr lang="en-US" sz="1400">
                <a:solidFill>
                  <a:srgbClr val="FFFFFF"/>
                </a:solidFill>
                <a:ea typeface="+mn-lt"/>
                <a:cs typeface="+mn-lt"/>
              </a:rPr>
              <a:t>Hidden layers: Process and transform the input noise.</a:t>
            </a:r>
            <a:endParaRPr lang="en-US">
              <a:solidFill>
                <a:srgbClr val="FFFFFF"/>
              </a:solidFill>
              <a:ea typeface="+mn-lt"/>
              <a:cs typeface="+mn-lt"/>
            </a:endParaRPr>
          </a:p>
          <a:p>
            <a:pPr marL="1028700" lvl="1" indent="-342900">
              <a:lnSpc>
                <a:spcPct val="113999"/>
              </a:lnSpc>
            </a:pPr>
            <a:r>
              <a:rPr lang="en-US" sz="1400">
                <a:solidFill>
                  <a:srgbClr val="FFFFFF"/>
                </a:solidFill>
                <a:ea typeface="+mn-lt"/>
                <a:cs typeface="+mn-lt"/>
              </a:rPr>
              <a:t>Output layer: Generates synthetic data.</a:t>
            </a:r>
            <a:endParaRPr lang="en-US">
              <a:solidFill>
                <a:srgbClr val="FFFFFF"/>
              </a:solidFill>
              <a:ea typeface="+mn-lt"/>
              <a:cs typeface="+mn-lt"/>
            </a:endParaRPr>
          </a:p>
          <a:p>
            <a:pPr algn="l">
              <a:lnSpc>
                <a:spcPct val="113999"/>
              </a:lnSpc>
            </a:pPr>
            <a:endParaRPr lang="en-US">
              <a:solidFill>
                <a:srgbClr val="FFFFFF"/>
              </a:solidFill>
              <a:cs typeface="Arial"/>
            </a:endParaRPr>
          </a:p>
          <a:p>
            <a:pPr algn="l">
              <a:lnSpc>
                <a:spcPct val="113999"/>
              </a:lnSpc>
            </a:pPr>
            <a:endParaRPr lang="en-US">
              <a:cs typeface="Arial"/>
            </a:endParaRPr>
          </a:p>
          <a:p>
            <a:pPr>
              <a:lnSpc>
                <a:spcPct val="113999"/>
              </a:lnSpc>
            </a:pPr>
            <a:endParaRPr lang="en-US">
              <a:cs typeface="Arial"/>
            </a:endParaRPr>
          </a:p>
        </p:txBody>
      </p:sp>
    </p:spTree>
    <p:extLst>
      <p:ext uri="{BB962C8B-B14F-4D97-AF65-F5344CB8AC3E}">
        <p14:creationId xmlns:p14="http://schemas.microsoft.com/office/powerpoint/2010/main" val="1191786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13</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1756245" y="613770"/>
            <a:ext cx="7286605" cy="634323"/>
          </a:xfrm>
        </p:spPr>
        <p:txBody>
          <a:bodyPr/>
          <a:lstStyle/>
          <a:p>
            <a:r>
              <a:rPr lang="en-US">
                <a:ln w="19050">
                  <a:solidFill>
                    <a:prstClr val="white"/>
                  </a:solidFill>
                </a:ln>
                <a:cs typeface="Posterama Bold"/>
              </a:rPr>
              <a:t>Generator TRAINING</a:t>
            </a:r>
            <a:endParaRPr lang="en-US"/>
          </a:p>
        </p:txBody>
      </p:sp>
      <p:sp>
        <p:nvSpPr>
          <p:cNvPr id="6" name="Text Placeholder 20">
            <a:extLst>
              <a:ext uri="{FF2B5EF4-FFF2-40B4-BE49-F238E27FC236}">
                <a16:creationId xmlns:a16="http://schemas.microsoft.com/office/drawing/2014/main" id="{728701B4-CEB1-68C9-2A5B-D44CF6B6E43B}"/>
              </a:ext>
            </a:extLst>
          </p:cNvPr>
          <p:cNvSpPr>
            <a:spLocks noGrp="1"/>
          </p:cNvSpPr>
          <p:nvPr>
            <p:ph type="body" sz="quarter" idx="27"/>
          </p:nvPr>
        </p:nvSpPr>
        <p:spPr>
          <a:xfrm>
            <a:off x="1501958" y="1502054"/>
            <a:ext cx="2536163" cy="339725"/>
          </a:xfrm>
        </p:spPr>
        <p:txBody>
          <a:bodyPr vert="horz" lIns="91440" tIns="45720" rIns="91440" bIns="45720" rtlCol="0" anchor="t">
            <a:normAutofit/>
          </a:bodyPr>
          <a:lstStyle/>
          <a:p>
            <a:pPr algn="l">
              <a:lnSpc>
                <a:spcPct val="100000"/>
              </a:lnSpc>
              <a:spcBef>
                <a:spcPts val="0"/>
              </a:spcBef>
            </a:pPr>
            <a:r>
              <a:rPr lang="en-US">
                <a:cs typeface="Posterama"/>
              </a:rPr>
              <a:t>Input</a:t>
            </a:r>
            <a:endParaRPr lang="en-US"/>
          </a:p>
          <a:p>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501959" y="1806866"/>
            <a:ext cx="7793963" cy="626112"/>
          </a:xfrm>
        </p:spPr>
        <p:txBody>
          <a:bodyPr vert="horz" lIns="91440" tIns="45720" rIns="91440" bIns="45720" rtlCol="0" anchor="t">
            <a:normAutofit/>
          </a:bodyPr>
          <a:lstStyle/>
          <a:p>
            <a:pPr algn="l">
              <a:lnSpc>
                <a:spcPct val="113999"/>
              </a:lnSpc>
            </a:pPr>
            <a:r>
              <a:rPr lang="en-US">
                <a:solidFill>
                  <a:srgbClr val="FFFFFF"/>
                </a:solidFill>
                <a:ea typeface="+mn-lt"/>
                <a:cs typeface="Arial"/>
              </a:rPr>
              <a:t>Receives random noise vector (z) from a prior distribution (</a:t>
            </a:r>
            <a:r>
              <a:rPr lang="en-US" err="1">
                <a:solidFill>
                  <a:srgbClr val="FFFFFF"/>
                </a:solidFill>
                <a:ea typeface="+mn-lt"/>
                <a:cs typeface="Arial"/>
              </a:rPr>
              <a:t>p</a:t>
            </a:r>
            <a:r>
              <a:rPr lang="en-US" baseline="-25000" err="1">
                <a:solidFill>
                  <a:srgbClr val="FFFFFF"/>
                </a:solidFill>
                <a:ea typeface="+mn-lt"/>
                <a:cs typeface="Arial"/>
              </a:rPr>
              <a:t>z</a:t>
            </a:r>
            <a:r>
              <a:rPr lang="en-US">
                <a:solidFill>
                  <a:srgbClr val="FFFFFF"/>
                </a:solidFill>
                <a:ea typeface="+mn-lt"/>
                <a:cs typeface="Arial"/>
              </a:rPr>
              <a:t>(z)).</a:t>
            </a:r>
            <a:endParaRPr lang="en-US" sz="1200">
              <a:solidFill>
                <a:srgbClr val="374151"/>
              </a:solidFill>
            </a:endParaRPr>
          </a:p>
          <a:p>
            <a:pPr algn="l">
              <a:lnSpc>
                <a:spcPct val="113999"/>
              </a:lnSpc>
            </a:pPr>
            <a:r>
              <a:rPr lang="en-US">
                <a:solidFill>
                  <a:srgbClr val="FFFFFF"/>
                </a:solidFill>
                <a:ea typeface="+mn-lt"/>
                <a:cs typeface="Arial"/>
              </a:rPr>
              <a:t>Maps noise to data space using differentiable function G(z; </a:t>
            </a:r>
            <a:r>
              <a:rPr lang="en-US" sz="1500" err="1">
                <a:solidFill>
                  <a:srgbClr val="FFFFFF"/>
                </a:solidFill>
                <a:ea typeface="+mn-lt"/>
                <a:cs typeface="+mn-lt"/>
              </a:rPr>
              <a:t>θ</a:t>
            </a:r>
            <a:r>
              <a:rPr lang="en-US" sz="1500" baseline="-25000" err="1">
                <a:solidFill>
                  <a:srgbClr val="FFFFFF"/>
                </a:solidFill>
                <a:ea typeface="+mn-lt"/>
                <a:cs typeface="+mn-lt"/>
              </a:rPr>
              <a:t>g</a:t>
            </a:r>
            <a:r>
              <a:rPr lang="en-US" sz="1500" baseline="-25000">
                <a:solidFill>
                  <a:srgbClr val="FFFFFF"/>
                </a:solidFill>
                <a:ea typeface="+mn-lt"/>
                <a:cs typeface="Arial"/>
              </a:rPr>
              <a:t> </a:t>
            </a:r>
            <a:r>
              <a:rPr lang="en-US">
                <a:solidFill>
                  <a:srgbClr val="FFFFFF"/>
                </a:solidFill>
                <a:ea typeface="+mn-lt"/>
                <a:cs typeface="Arial"/>
              </a:rPr>
              <a:t>).</a:t>
            </a:r>
          </a:p>
          <a:p>
            <a:pPr algn="l">
              <a:lnSpc>
                <a:spcPct val="113999"/>
              </a:lnSpc>
            </a:pPr>
            <a:endParaRPr lang="en-US" sz="1200">
              <a:solidFill>
                <a:srgbClr val="374151"/>
              </a:solidFill>
            </a:endParaRPr>
          </a:p>
          <a:p>
            <a:pPr>
              <a:lnSpc>
                <a:spcPct val="113999"/>
              </a:lnSpc>
            </a:pPr>
            <a:endParaRPr lang="en-US">
              <a:cs typeface="Arial"/>
            </a:endParaRPr>
          </a:p>
          <a:p>
            <a:pPr>
              <a:lnSpc>
                <a:spcPct val="113999"/>
              </a:lnSpc>
            </a:pPr>
            <a:endParaRPr lang="en-US">
              <a:cs typeface="Arial"/>
            </a:endParaRPr>
          </a:p>
        </p:txBody>
      </p:sp>
      <p:sp>
        <p:nvSpPr>
          <p:cNvPr id="35" name="Text Placeholder 20">
            <a:extLst>
              <a:ext uri="{FF2B5EF4-FFF2-40B4-BE49-F238E27FC236}">
                <a16:creationId xmlns:a16="http://schemas.microsoft.com/office/drawing/2014/main" id="{A5233692-6E48-DC77-7183-9DB2A29090FC}"/>
              </a:ext>
            </a:extLst>
          </p:cNvPr>
          <p:cNvSpPr txBox="1">
            <a:spLocks/>
          </p:cNvSpPr>
          <p:nvPr/>
        </p:nvSpPr>
        <p:spPr>
          <a:xfrm>
            <a:off x="1501959" y="2714153"/>
            <a:ext cx="3840029" cy="3397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spcBef>
                <a:spcPts val="0"/>
              </a:spcBef>
            </a:pPr>
            <a:r>
              <a:rPr lang="en-US">
                <a:cs typeface="Posterama"/>
              </a:rPr>
              <a:t>Optimization objective</a:t>
            </a:r>
            <a:endParaRPr lang="en-US"/>
          </a:p>
          <a:p>
            <a:endParaRPr lang="en-US"/>
          </a:p>
        </p:txBody>
      </p:sp>
      <p:sp>
        <p:nvSpPr>
          <p:cNvPr id="37" name="Text Placeholder 21">
            <a:extLst>
              <a:ext uri="{FF2B5EF4-FFF2-40B4-BE49-F238E27FC236}">
                <a16:creationId xmlns:a16="http://schemas.microsoft.com/office/drawing/2014/main" id="{D03A76A9-734F-6C5A-E00B-A984EC7BE02D}"/>
              </a:ext>
            </a:extLst>
          </p:cNvPr>
          <p:cNvSpPr txBox="1">
            <a:spLocks/>
          </p:cNvSpPr>
          <p:nvPr/>
        </p:nvSpPr>
        <p:spPr>
          <a:xfrm>
            <a:off x="1501959" y="3139136"/>
            <a:ext cx="7015030" cy="820846"/>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13999"/>
              </a:lnSpc>
              <a:buChar char="•"/>
            </a:pPr>
            <a:r>
              <a:rPr lang="en-US">
                <a:cs typeface="Arial"/>
              </a:rPr>
              <a:t>Maximizes the D(G(z)). Or in the other words minimizes 1-D(G(z))</a:t>
            </a:r>
          </a:p>
          <a:p>
            <a:pPr marL="285750" indent="-285750" algn="l">
              <a:lnSpc>
                <a:spcPct val="113999"/>
              </a:lnSpc>
              <a:buChar char="•"/>
            </a:pPr>
            <a:r>
              <a:rPr lang="en-US">
                <a:cs typeface="Arial"/>
              </a:rPr>
              <a:t>Focuses on fooling the discriminator (D) by generating data indistinguishable from real data.</a:t>
            </a:r>
          </a:p>
          <a:p>
            <a:pPr algn="l">
              <a:lnSpc>
                <a:spcPct val="113999"/>
              </a:lnSpc>
            </a:pPr>
            <a:endParaRPr lang="en-US" sz="1200">
              <a:solidFill>
                <a:srgbClr val="374151"/>
              </a:solidFill>
              <a:cs typeface="Arial"/>
            </a:endParaRPr>
          </a:p>
        </p:txBody>
      </p:sp>
      <p:sp>
        <p:nvSpPr>
          <p:cNvPr id="2" name="Text Placeholder 20">
            <a:extLst>
              <a:ext uri="{FF2B5EF4-FFF2-40B4-BE49-F238E27FC236}">
                <a16:creationId xmlns:a16="http://schemas.microsoft.com/office/drawing/2014/main" id="{67977FBE-A20C-FE89-79F3-84E4508B9D81}"/>
              </a:ext>
            </a:extLst>
          </p:cNvPr>
          <p:cNvSpPr txBox="1">
            <a:spLocks/>
          </p:cNvSpPr>
          <p:nvPr/>
        </p:nvSpPr>
        <p:spPr>
          <a:xfrm>
            <a:off x="1578159" y="4018019"/>
            <a:ext cx="3840029" cy="3397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spcBef>
                <a:spcPts val="0"/>
              </a:spcBef>
            </a:pPr>
            <a:r>
              <a:rPr lang="en-US">
                <a:cs typeface="Posterama"/>
              </a:rPr>
              <a:t>LOSS</a:t>
            </a:r>
            <a:endParaRPr lang="en-US"/>
          </a:p>
          <a:p>
            <a:endParaRPr lang="en-US"/>
          </a:p>
        </p:txBody>
      </p:sp>
      <p:sp>
        <p:nvSpPr>
          <p:cNvPr id="5" name="Text Placeholder 21">
            <a:extLst>
              <a:ext uri="{FF2B5EF4-FFF2-40B4-BE49-F238E27FC236}">
                <a16:creationId xmlns:a16="http://schemas.microsoft.com/office/drawing/2014/main" id="{47A2C361-6750-9FFA-D2AE-F06E86FACF8A}"/>
              </a:ext>
            </a:extLst>
          </p:cNvPr>
          <p:cNvSpPr txBox="1">
            <a:spLocks/>
          </p:cNvSpPr>
          <p:nvPr/>
        </p:nvSpPr>
        <p:spPr>
          <a:xfrm>
            <a:off x="1578159" y="4646202"/>
            <a:ext cx="7015030" cy="820846"/>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3999"/>
              </a:lnSpc>
            </a:pPr>
            <a:r>
              <a:rPr lang="en-US" err="1">
                <a:ea typeface="+mn-lt"/>
                <a:cs typeface="+mn-lt"/>
              </a:rPr>
              <a:t>min</a:t>
            </a:r>
            <a:r>
              <a:rPr lang="en-US" sz="900" baseline="-25000" err="1">
                <a:ea typeface="+mn-lt"/>
                <a:cs typeface="+mn-lt"/>
              </a:rPr>
              <a:t>G</a:t>
            </a:r>
            <a:r>
              <a:rPr lang="en-US">
                <a:ea typeface="+mn-lt"/>
                <a:cs typeface="+mn-lt"/>
              </a:rPr>
              <a:t> V (D, G) = </a:t>
            </a:r>
            <a:r>
              <a:rPr lang="en-US" err="1">
                <a:ea typeface="+mn-lt"/>
                <a:cs typeface="+mn-lt"/>
              </a:rPr>
              <a:t>E</a:t>
            </a:r>
            <a:r>
              <a:rPr lang="en-US" baseline="-25000" err="1">
                <a:ea typeface="+mn-lt"/>
                <a:cs typeface="+mn-lt"/>
              </a:rPr>
              <a:t>z~pz</a:t>
            </a:r>
            <a:r>
              <a:rPr lang="en-US" baseline="-25000">
                <a:ea typeface="+mn-lt"/>
                <a:cs typeface="+mn-lt"/>
              </a:rPr>
              <a:t>(z)</a:t>
            </a:r>
            <a:r>
              <a:rPr lang="en-US">
                <a:ea typeface="+mn-lt"/>
                <a:cs typeface="+mn-lt"/>
              </a:rPr>
              <a:t> [log(1 - D(G(z))]</a:t>
            </a:r>
          </a:p>
          <a:p>
            <a:pPr marL="285750" indent="-285750" algn="l">
              <a:lnSpc>
                <a:spcPct val="113999"/>
              </a:lnSpc>
              <a:buChar char="•"/>
            </a:pPr>
            <a:r>
              <a:rPr lang="en-US">
                <a:solidFill>
                  <a:srgbClr val="FFFFFF"/>
                </a:solidFill>
                <a:cs typeface="Arial"/>
              </a:rPr>
              <a:t>Here we are minimizing the log the value </a:t>
            </a:r>
            <a:r>
              <a:rPr lang="en-US" err="1">
                <a:solidFill>
                  <a:srgbClr val="FFFFFF"/>
                </a:solidFill>
                <a:cs typeface="Arial"/>
              </a:rPr>
              <a:t>value</a:t>
            </a:r>
            <a:r>
              <a:rPr lang="en-US">
                <a:solidFill>
                  <a:srgbClr val="FFFFFF"/>
                </a:solidFill>
                <a:cs typeface="Arial"/>
              </a:rPr>
              <a:t>. This is the loss our model wants to minimize</a:t>
            </a:r>
          </a:p>
          <a:p>
            <a:pPr marL="285750" indent="-285750" algn="l">
              <a:lnSpc>
                <a:spcPct val="113999"/>
              </a:lnSpc>
              <a:buChar char="•"/>
            </a:pPr>
            <a:endParaRPr lang="en-US">
              <a:solidFill>
                <a:srgbClr val="FFFFFF"/>
              </a:solidFill>
              <a:cs typeface="Arial"/>
            </a:endParaRPr>
          </a:p>
        </p:txBody>
      </p:sp>
    </p:spTree>
    <p:extLst>
      <p:ext uri="{BB962C8B-B14F-4D97-AF65-F5344CB8AC3E}">
        <p14:creationId xmlns:p14="http://schemas.microsoft.com/office/powerpoint/2010/main" val="382991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2D91B0-DEEE-F3FB-30A7-B5E8F8FE575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14</a:t>
            </a:fld>
            <a:endParaRPr lang="en-US"/>
          </a:p>
        </p:txBody>
      </p:sp>
      <p:sp>
        <p:nvSpPr>
          <p:cNvPr id="23" name="Title 4">
            <a:extLst>
              <a:ext uri="{FF2B5EF4-FFF2-40B4-BE49-F238E27FC236}">
                <a16:creationId xmlns:a16="http://schemas.microsoft.com/office/drawing/2014/main" id="{F3E0E428-4575-70AE-1F9D-7561492FE2AB}"/>
              </a:ext>
            </a:extLst>
          </p:cNvPr>
          <p:cNvSpPr>
            <a:spLocks noGrp="1"/>
          </p:cNvSpPr>
          <p:nvPr>
            <p:ph type="title"/>
          </p:nvPr>
        </p:nvSpPr>
        <p:spPr>
          <a:xfrm>
            <a:off x="-2" y="1672143"/>
            <a:ext cx="5713023" cy="2098572"/>
          </a:xfrm>
        </p:spPr>
        <p:txBody>
          <a:bodyPr/>
          <a:lstStyle/>
          <a:p>
            <a:r>
              <a:rPr lang="en-US">
                <a:ln w="19050">
                  <a:solidFill>
                    <a:srgbClr val="0C1A69"/>
                  </a:solidFill>
                </a:ln>
                <a:cs typeface="Posterama Bold"/>
              </a:rPr>
              <a:t>Generator code snippet</a:t>
            </a:r>
            <a:endParaRPr lang="en-US"/>
          </a:p>
        </p:txBody>
      </p:sp>
      <p:pic>
        <p:nvPicPr>
          <p:cNvPr id="34" name="Picture 33" descr="A computer screen shot of text&#10;&#10;Description automatically generated">
            <a:extLst>
              <a:ext uri="{FF2B5EF4-FFF2-40B4-BE49-F238E27FC236}">
                <a16:creationId xmlns:a16="http://schemas.microsoft.com/office/drawing/2014/main" id="{01B6261C-3B84-160C-BFF2-9445DFBB3553}"/>
              </a:ext>
            </a:extLst>
          </p:cNvPr>
          <p:cNvPicPr>
            <a:picLocks noChangeAspect="1"/>
          </p:cNvPicPr>
          <p:nvPr/>
        </p:nvPicPr>
        <p:blipFill>
          <a:blip r:embed="rId2"/>
          <a:stretch>
            <a:fillRect/>
          </a:stretch>
        </p:blipFill>
        <p:spPr>
          <a:xfrm>
            <a:off x="6367154" y="133590"/>
            <a:ext cx="5118263" cy="2770923"/>
          </a:xfrm>
          <a:prstGeom prst="rect">
            <a:avLst/>
          </a:prstGeom>
        </p:spPr>
      </p:pic>
      <p:pic>
        <p:nvPicPr>
          <p:cNvPr id="35" name="Picture 34" descr="A computer screen shot of a program&#10;&#10;Description automatically generated">
            <a:extLst>
              <a:ext uri="{FF2B5EF4-FFF2-40B4-BE49-F238E27FC236}">
                <a16:creationId xmlns:a16="http://schemas.microsoft.com/office/drawing/2014/main" id="{7D9E38E7-5825-54E3-4CA7-477EA4CE1D7A}"/>
              </a:ext>
            </a:extLst>
          </p:cNvPr>
          <p:cNvPicPr>
            <a:picLocks noChangeAspect="1"/>
          </p:cNvPicPr>
          <p:nvPr/>
        </p:nvPicPr>
        <p:blipFill>
          <a:blip r:embed="rId3"/>
          <a:stretch>
            <a:fillRect/>
          </a:stretch>
        </p:blipFill>
        <p:spPr>
          <a:xfrm>
            <a:off x="6367154" y="2998588"/>
            <a:ext cx="5118264" cy="3443706"/>
          </a:xfrm>
          <a:prstGeom prst="rect">
            <a:avLst/>
          </a:prstGeom>
        </p:spPr>
      </p:pic>
    </p:spTree>
    <p:extLst>
      <p:ext uri="{BB962C8B-B14F-4D97-AF65-F5344CB8AC3E}">
        <p14:creationId xmlns:p14="http://schemas.microsoft.com/office/powerpoint/2010/main" val="228467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15</a:t>
            </a:fld>
            <a:endParaRPr lang="en-US"/>
          </a:p>
        </p:txBody>
      </p:sp>
      <p:sp>
        <p:nvSpPr>
          <p:cNvPr id="64" name="Title 5">
            <a:extLst>
              <a:ext uri="{FF2B5EF4-FFF2-40B4-BE49-F238E27FC236}">
                <a16:creationId xmlns:a16="http://schemas.microsoft.com/office/drawing/2014/main" id="{CE544F0E-78BF-217D-6A3E-3DF5DE71466C}"/>
              </a:ext>
            </a:extLst>
          </p:cNvPr>
          <p:cNvSpPr>
            <a:spLocks noGrp="1"/>
          </p:cNvSpPr>
          <p:nvPr>
            <p:ph type="title"/>
          </p:nvPr>
        </p:nvSpPr>
        <p:spPr>
          <a:xfrm>
            <a:off x="793750" y="715939"/>
            <a:ext cx="6794348" cy="365760"/>
          </a:xfrm>
        </p:spPr>
        <p:txBody>
          <a:bodyPr/>
          <a:lstStyle/>
          <a:p>
            <a:r>
              <a:rPr lang="en-US">
                <a:ln w="19050">
                  <a:solidFill>
                    <a:prstClr val="white"/>
                  </a:solidFill>
                </a:ln>
                <a:cs typeface="Posterama Bold"/>
              </a:rPr>
              <a:t>Combining the two</a:t>
            </a:r>
            <a:endParaRPr lang="en-US"/>
          </a:p>
        </p:txBody>
      </p:sp>
      <p:sp>
        <p:nvSpPr>
          <p:cNvPr id="57" name="Text Placeholder 56">
            <a:extLst>
              <a:ext uri="{FF2B5EF4-FFF2-40B4-BE49-F238E27FC236}">
                <a16:creationId xmlns:a16="http://schemas.microsoft.com/office/drawing/2014/main" id="{157DA62F-DBB5-42B6-A283-774219082BAF}"/>
              </a:ext>
            </a:extLst>
          </p:cNvPr>
          <p:cNvSpPr>
            <a:spLocks noGrp="1"/>
          </p:cNvSpPr>
          <p:nvPr>
            <p:ph sz="quarter" idx="15"/>
          </p:nvPr>
        </p:nvSpPr>
        <p:spPr>
          <a:xfrm>
            <a:off x="793750" y="1238250"/>
            <a:ext cx="10182417" cy="2607253"/>
          </a:xfrm>
        </p:spPr>
        <p:txBody>
          <a:bodyPr vert="horz" lIns="91440" tIns="45720" rIns="91440" bIns="45720" rtlCol="0" anchor="t">
            <a:normAutofit/>
          </a:bodyPr>
          <a:lstStyle/>
          <a:p>
            <a:r>
              <a:rPr lang="en-US" sz="1400"/>
              <a:t>Now we can combine the loss function of the generator as well as the discriminator to obtain one equation which shows </a:t>
            </a:r>
            <a:r>
              <a:rPr lang="en-US" sz="1400">
                <a:ea typeface="+mn-lt"/>
                <a:cs typeface="+mn-lt"/>
              </a:rPr>
              <a:t>D and G playing the following two-player minimax game with value function V (G, D)</a:t>
            </a:r>
          </a:p>
          <a:p>
            <a:endParaRPr lang="en-US" sz="1400"/>
          </a:p>
          <a:p>
            <a:endParaRPr lang="en-US" sz="1400"/>
          </a:p>
          <a:p>
            <a:endParaRPr lang="en-US" sz="1400"/>
          </a:p>
          <a:p>
            <a:r>
              <a:rPr lang="en-US" sz="1400"/>
              <a:t>Optimizing the Discriminator completely in the training loop is computationally prohibitive and can result in overfitting.</a:t>
            </a:r>
          </a:p>
          <a:p>
            <a:r>
              <a:rPr lang="en-US" sz="1400"/>
              <a:t>Instead, what we do is </a:t>
            </a:r>
            <a:r>
              <a:rPr lang="en-US" sz="1400">
                <a:ea typeface="+mn-lt"/>
                <a:cs typeface="+mn-lt"/>
              </a:rPr>
              <a:t>alternate between k steps of optimizing D and one step of optimizing G.</a:t>
            </a:r>
          </a:p>
          <a:p>
            <a:r>
              <a:rPr lang="en-US" sz="1400"/>
              <a:t>This causes </a:t>
            </a:r>
            <a:r>
              <a:rPr lang="en-US" sz="1400">
                <a:ea typeface="+mn-lt"/>
                <a:cs typeface="+mn-lt"/>
              </a:rPr>
              <a:t>D being maintained near its optimal solution, so long as G changes slowly enough. If G becomes better than D from the beginning the D won't be able to learn to distinguish between real and fake distributions.</a:t>
            </a:r>
            <a:endParaRPr lang="en-US" sz="1400"/>
          </a:p>
        </p:txBody>
      </p:sp>
      <p:sp>
        <p:nvSpPr>
          <p:cNvPr id="6" name="TextBox 5">
            <a:extLst>
              <a:ext uri="{FF2B5EF4-FFF2-40B4-BE49-F238E27FC236}">
                <a16:creationId xmlns:a16="http://schemas.microsoft.com/office/drawing/2014/main" id="{9C0FDE15-CEAA-CB79-8A89-BC2C97B63492}"/>
              </a:ext>
            </a:extLst>
          </p:cNvPr>
          <p:cNvSpPr txBox="1"/>
          <p:nvPr/>
        </p:nvSpPr>
        <p:spPr>
          <a:xfrm>
            <a:off x="1708838" y="1840456"/>
            <a:ext cx="80388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min max V (D, G) = E</a:t>
            </a:r>
            <a:r>
              <a:rPr lang="en-US" baseline="-25000">
                <a:solidFill>
                  <a:schemeClr val="bg1"/>
                </a:solidFill>
                <a:ea typeface="+mn-lt"/>
                <a:cs typeface="+mn-lt"/>
              </a:rPr>
              <a:t>x~pdata(x)</a:t>
            </a:r>
            <a:r>
              <a:rPr lang="en-US">
                <a:solidFill>
                  <a:schemeClr val="bg1"/>
                </a:solidFill>
                <a:ea typeface="+mn-lt"/>
                <a:cs typeface="+mn-lt"/>
              </a:rPr>
              <a:t>[log D(x)] + </a:t>
            </a:r>
            <a:r>
              <a:rPr lang="en-US" err="1">
                <a:solidFill>
                  <a:schemeClr val="bg1"/>
                </a:solidFill>
                <a:ea typeface="+mn-lt"/>
                <a:cs typeface="+mn-lt"/>
              </a:rPr>
              <a:t>E</a:t>
            </a:r>
            <a:r>
              <a:rPr lang="en-US" baseline="-25000" err="1">
                <a:solidFill>
                  <a:schemeClr val="bg1"/>
                </a:solidFill>
                <a:ea typeface="+mn-lt"/>
                <a:cs typeface="+mn-lt"/>
              </a:rPr>
              <a:t>z~pz</a:t>
            </a:r>
            <a:r>
              <a:rPr lang="en-US" baseline="-25000">
                <a:solidFill>
                  <a:schemeClr val="bg1"/>
                </a:solidFill>
                <a:ea typeface="+mn-lt"/>
                <a:cs typeface="+mn-lt"/>
              </a:rPr>
              <a:t>(z)</a:t>
            </a:r>
            <a:r>
              <a:rPr lang="en-US">
                <a:solidFill>
                  <a:schemeClr val="bg1"/>
                </a:solidFill>
                <a:ea typeface="+mn-lt"/>
                <a:cs typeface="+mn-lt"/>
              </a:rPr>
              <a:t>[log(1 - D(G(z)))].</a:t>
            </a:r>
            <a:endParaRPr lang="en-US">
              <a:solidFill>
                <a:schemeClr val="bg1"/>
              </a:solidFill>
            </a:endParaRPr>
          </a:p>
        </p:txBody>
      </p:sp>
      <p:sp>
        <p:nvSpPr>
          <p:cNvPr id="7" name="TextBox 6">
            <a:extLst>
              <a:ext uri="{FF2B5EF4-FFF2-40B4-BE49-F238E27FC236}">
                <a16:creationId xmlns:a16="http://schemas.microsoft.com/office/drawing/2014/main" id="{249EF534-2FA4-678F-4865-075D6C431E7F}"/>
              </a:ext>
            </a:extLst>
          </p:cNvPr>
          <p:cNvSpPr txBox="1"/>
          <p:nvPr/>
        </p:nvSpPr>
        <p:spPr>
          <a:xfrm>
            <a:off x="1803620" y="2068065"/>
            <a:ext cx="158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G</a:t>
            </a:r>
          </a:p>
        </p:txBody>
      </p:sp>
      <p:sp>
        <p:nvSpPr>
          <p:cNvPr id="8" name="TextBox 7">
            <a:extLst>
              <a:ext uri="{FF2B5EF4-FFF2-40B4-BE49-F238E27FC236}">
                <a16:creationId xmlns:a16="http://schemas.microsoft.com/office/drawing/2014/main" id="{D742C150-5256-7E5D-2E7A-1FCC1D257021}"/>
              </a:ext>
            </a:extLst>
          </p:cNvPr>
          <p:cNvSpPr txBox="1"/>
          <p:nvPr/>
        </p:nvSpPr>
        <p:spPr>
          <a:xfrm>
            <a:off x="2198144" y="2068065"/>
            <a:ext cx="405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D</a:t>
            </a:r>
          </a:p>
        </p:txBody>
      </p:sp>
      <p:pic>
        <p:nvPicPr>
          <p:cNvPr id="2" name="Picture 1" descr="A diagram of a graph&#10;&#10;Description automatically generated">
            <a:extLst>
              <a:ext uri="{FF2B5EF4-FFF2-40B4-BE49-F238E27FC236}">
                <a16:creationId xmlns:a16="http://schemas.microsoft.com/office/drawing/2014/main" id="{65546CF4-3B60-7A92-EEA4-8AEC794F477F}"/>
              </a:ext>
            </a:extLst>
          </p:cNvPr>
          <p:cNvPicPr>
            <a:picLocks noChangeAspect="1"/>
          </p:cNvPicPr>
          <p:nvPr/>
        </p:nvPicPr>
        <p:blipFill>
          <a:blip r:embed="rId2"/>
          <a:stretch>
            <a:fillRect/>
          </a:stretch>
        </p:blipFill>
        <p:spPr>
          <a:xfrm>
            <a:off x="3486099" y="4017088"/>
            <a:ext cx="5354937" cy="2701447"/>
          </a:xfrm>
          <a:prstGeom prst="rect">
            <a:avLst/>
          </a:prstGeom>
        </p:spPr>
      </p:pic>
    </p:spTree>
    <p:extLst>
      <p:ext uri="{BB962C8B-B14F-4D97-AF65-F5344CB8AC3E}">
        <p14:creationId xmlns:p14="http://schemas.microsoft.com/office/powerpoint/2010/main" val="3474899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
            <a:extLst>
              <a:ext uri="{FF2B5EF4-FFF2-40B4-BE49-F238E27FC236}">
                <a16:creationId xmlns:a16="http://schemas.microsoft.com/office/drawing/2014/main" id="{B2C91654-34EA-FF0C-6841-5F9D573C6784}"/>
              </a:ext>
            </a:extLst>
          </p:cNvPr>
          <p:cNvSpPr>
            <a:spLocks noGrp="1"/>
          </p:cNvSpPr>
          <p:nvPr>
            <p:ph sz="quarter" idx="39"/>
          </p:nvPr>
        </p:nvSpPr>
        <p:spPr>
          <a:xfrm>
            <a:off x="289182" y="1258889"/>
            <a:ext cx="11672436" cy="3664548"/>
          </a:xfrm>
        </p:spPr>
        <p:txBody>
          <a:bodyPr vert="horz" lIns="91440" tIns="45720" rIns="91440" bIns="45720" rtlCol="0" anchor="t">
            <a:normAutofit/>
          </a:bodyPr>
          <a:lstStyle/>
          <a:p>
            <a:r>
              <a:rPr lang="en-US" sz="1800"/>
              <a:t>The figure below visualizes the manner in which both  models improve. In the figure</a:t>
            </a:r>
          </a:p>
          <a:p>
            <a:pPr lvl="1">
              <a:buFont typeface="Courier New" panose="020B0604020202020204" pitchFamily="34" charset="0"/>
              <a:buChar char="o"/>
            </a:pPr>
            <a:r>
              <a:rPr lang="en-US" sz="1400">
                <a:ea typeface="+mn-lt"/>
                <a:cs typeface="+mn-lt"/>
              </a:rPr>
              <a:t>Discriminative distribution: (D, blue, dashed line)</a:t>
            </a:r>
          </a:p>
          <a:p>
            <a:pPr lvl="1">
              <a:buFont typeface="Courier New" panose="020B0604020202020204" pitchFamily="34" charset="0"/>
              <a:buChar char="o"/>
            </a:pPr>
            <a:r>
              <a:rPr lang="en-US" sz="1400">
                <a:ea typeface="+mn-lt"/>
                <a:cs typeface="+mn-lt"/>
              </a:rPr>
              <a:t>Generative distribution: (G, green, solid line)</a:t>
            </a:r>
            <a:endParaRPr lang="en-US" sz="1400"/>
          </a:p>
          <a:p>
            <a:pPr lvl="1">
              <a:buFont typeface="Courier New" panose="020B0604020202020204" pitchFamily="34" charset="0"/>
              <a:buChar char="o"/>
            </a:pPr>
            <a:r>
              <a:rPr lang="en-US" sz="1400"/>
              <a:t>Lower horizontal line: Domain where z is sampled</a:t>
            </a:r>
          </a:p>
          <a:p>
            <a:pPr lvl="1">
              <a:buFont typeface="Courier New" panose="020B0604020202020204" pitchFamily="34" charset="0"/>
              <a:buChar char="o"/>
            </a:pPr>
            <a:r>
              <a:rPr lang="en-US" sz="1400"/>
              <a:t>Upper horizontal line: Domain of the distribution of x</a:t>
            </a:r>
          </a:p>
          <a:p>
            <a:pPr lvl="1">
              <a:buFont typeface="Courier New" panose="020B0604020202020204" pitchFamily="34" charset="0"/>
              <a:buChar char="o"/>
            </a:pPr>
            <a:endParaRPr lang="en-US" sz="1400"/>
          </a:p>
          <a:p>
            <a:r>
              <a:rPr lang="en-US" sz="1800"/>
              <a:t>Here (a) represents initial random D model that’s why its vague then for a fixed G we learn D in (b) then using learnt D we learn G in (c) and doing this continuously we reach (d) </a:t>
            </a:r>
          </a:p>
          <a:p>
            <a:r>
              <a:rPr lang="en-US" sz="1800"/>
              <a:t>However, over time, the generator learns to mimic the data distribution and the discriminator is unable to distinguish between real and fake.</a:t>
            </a:r>
          </a:p>
          <a:p>
            <a:pPr lvl="1">
              <a:buFont typeface="Courier New" panose="020B0604020202020204" pitchFamily="34" charset="0"/>
              <a:buChar char="o"/>
            </a:pPr>
            <a:endParaRPr lang="en-US" sz="1400"/>
          </a:p>
          <a:p>
            <a:pPr lvl="1">
              <a:buFont typeface="Courier New" panose="020B0604020202020204" pitchFamily="34" charset="0"/>
              <a:buChar char="o"/>
            </a:pPr>
            <a:endParaRPr lang="en-US" sz="1400"/>
          </a:p>
          <a:p>
            <a:pPr lvl="1">
              <a:buFont typeface="Courier New" panose="020B0604020202020204" pitchFamily="34" charset="0"/>
              <a:buChar char="o"/>
            </a:pPr>
            <a:endParaRPr lang="en-US" sz="1400"/>
          </a:p>
          <a:p>
            <a:endParaRPr lang="en-US" sz="1800"/>
          </a:p>
        </p:txBody>
      </p:sp>
      <p:sp>
        <p:nvSpPr>
          <p:cNvPr id="28" name="Footer Placeholder 3">
            <a:extLst>
              <a:ext uri="{FF2B5EF4-FFF2-40B4-BE49-F238E27FC236}">
                <a16:creationId xmlns:a16="http://schemas.microsoft.com/office/drawing/2014/main" id="{95A5B77D-658E-87F7-B6EB-A53709209D16}"/>
              </a:ext>
            </a:extLst>
          </p:cNvPr>
          <p:cNvSpPr>
            <a:spLocks noGrp="1"/>
          </p:cNvSpPr>
          <p:nvPr>
            <p:ph type="ftr" sz="quarter" idx="11"/>
          </p:nvPr>
        </p:nvSpPr>
        <p:spPr>
          <a:xfrm>
            <a:off x="4038600" y="6356350"/>
            <a:ext cx="4114800" cy="365125"/>
          </a:xfrm>
        </p:spPr>
        <p:txBody>
          <a:bodyPr/>
          <a:lstStyle/>
          <a:p>
            <a:pPr>
              <a:spcAft>
                <a:spcPts val="600"/>
              </a:spcAft>
            </a:pPr>
            <a:r>
              <a:rPr lang="en-US"/>
              <a:t>PITCH DECK</a:t>
            </a:r>
          </a:p>
        </p:txBody>
      </p:sp>
      <p:sp>
        <p:nvSpPr>
          <p:cNvPr id="5" name="Slide Number Placeholder 4">
            <a:extLst>
              <a:ext uri="{FF2B5EF4-FFF2-40B4-BE49-F238E27FC236}">
                <a16:creationId xmlns:a16="http://schemas.microsoft.com/office/drawing/2014/main" id="{69CD1122-EFC9-BA18-234F-B52C90B10AC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16</a:t>
            </a:fld>
            <a:endParaRPr lang="en-US"/>
          </a:p>
        </p:txBody>
      </p:sp>
      <p:sp>
        <p:nvSpPr>
          <p:cNvPr id="31" name="Title 7">
            <a:extLst>
              <a:ext uri="{FF2B5EF4-FFF2-40B4-BE49-F238E27FC236}">
                <a16:creationId xmlns:a16="http://schemas.microsoft.com/office/drawing/2014/main" id="{64366340-1125-3EFA-B9BA-431556429D88}"/>
              </a:ext>
            </a:extLst>
          </p:cNvPr>
          <p:cNvSpPr>
            <a:spLocks noGrp="1"/>
          </p:cNvSpPr>
          <p:nvPr>
            <p:ph type="title"/>
          </p:nvPr>
        </p:nvSpPr>
        <p:spPr>
          <a:xfrm>
            <a:off x="2451534" y="424965"/>
            <a:ext cx="7287768" cy="749689"/>
          </a:xfrm>
        </p:spPr>
        <p:txBody>
          <a:bodyPr/>
          <a:lstStyle/>
          <a:p>
            <a:r>
              <a:rPr lang="en-US" sz="2400">
                <a:ln w="19050">
                  <a:solidFill>
                    <a:prstClr val="white"/>
                  </a:solidFill>
                </a:ln>
                <a:ea typeface="+mj-lt"/>
                <a:cs typeface="+mj-lt"/>
              </a:rPr>
              <a:t>An alternate approach</a:t>
            </a:r>
          </a:p>
        </p:txBody>
      </p:sp>
      <p:pic>
        <p:nvPicPr>
          <p:cNvPr id="8" name="Content Placeholder 7" descr="A diagram of a function&#10;&#10;Description automatically generated">
            <a:extLst>
              <a:ext uri="{FF2B5EF4-FFF2-40B4-BE49-F238E27FC236}">
                <a16:creationId xmlns:a16="http://schemas.microsoft.com/office/drawing/2014/main" id="{6121B17A-7BB2-AE53-E903-AFAA521F2736}"/>
              </a:ext>
            </a:extLst>
          </p:cNvPr>
          <p:cNvPicPr>
            <a:picLocks noGrp="1" noChangeAspect="1"/>
          </p:cNvPicPr>
          <p:nvPr>
            <p:ph sz="quarter" idx="38"/>
          </p:nvPr>
        </p:nvPicPr>
        <p:blipFill>
          <a:blip r:embed="rId2"/>
          <a:stretch>
            <a:fillRect/>
          </a:stretch>
        </p:blipFill>
        <p:spPr>
          <a:xfrm>
            <a:off x="1841856" y="4133024"/>
            <a:ext cx="7414877" cy="2467632"/>
          </a:xfrm>
          <a:noFill/>
        </p:spPr>
      </p:pic>
    </p:spTree>
    <p:extLst>
      <p:ext uri="{BB962C8B-B14F-4D97-AF65-F5344CB8AC3E}">
        <p14:creationId xmlns:p14="http://schemas.microsoft.com/office/powerpoint/2010/main" val="464317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3BEF32E-D923-6930-9B85-CA32509A24E7}"/>
              </a:ext>
            </a:extLst>
          </p:cNvPr>
          <p:cNvSpPr>
            <a:spLocks noGrp="1"/>
          </p:cNvSpPr>
          <p:nvPr>
            <p:ph type="sldNum" sz="quarter" idx="12"/>
          </p:nvPr>
        </p:nvSpPr>
        <p:spPr/>
        <p:txBody>
          <a:bodyPr/>
          <a:lstStyle/>
          <a:p>
            <a:fld id="{A402E4C0-AD5E-4E8C-9F21-7CCE474BDCEB}" type="slidenum">
              <a:rPr lang="en-US" smtClean="0"/>
              <a:pPr/>
              <a:t>17</a:t>
            </a:fld>
            <a:endParaRPr lang="en-US"/>
          </a:p>
        </p:txBody>
      </p:sp>
      <p:sp>
        <p:nvSpPr>
          <p:cNvPr id="8" name="Title 7">
            <a:extLst>
              <a:ext uri="{FF2B5EF4-FFF2-40B4-BE49-F238E27FC236}">
                <a16:creationId xmlns:a16="http://schemas.microsoft.com/office/drawing/2014/main" id="{B44658D6-6C68-E82C-F262-BF7282D4D19F}"/>
              </a:ext>
            </a:extLst>
          </p:cNvPr>
          <p:cNvSpPr>
            <a:spLocks noGrp="1"/>
          </p:cNvSpPr>
          <p:nvPr>
            <p:ph type="title"/>
          </p:nvPr>
        </p:nvSpPr>
        <p:spPr>
          <a:xfrm>
            <a:off x="2451534" y="202461"/>
            <a:ext cx="7287768" cy="630936"/>
          </a:xfrm>
        </p:spPr>
        <p:txBody>
          <a:bodyPr/>
          <a:lstStyle/>
          <a:p>
            <a:r>
              <a:rPr lang="en-US">
                <a:ln w="19050">
                  <a:solidFill>
                    <a:prstClr val="white"/>
                  </a:solidFill>
                </a:ln>
                <a:cs typeface="Posterama Bold"/>
              </a:rPr>
              <a:t>Training algorithm</a:t>
            </a:r>
            <a:endParaRPr lang="en-US"/>
          </a:p>
        </p:txBody>
      </p:sp>
      <p:pic>
        <p:nvPicPr>
          <p:cNvPr id="10" name="Picture 9" descr="A screenshot of a white text&#10;&#10;Description automatically generated">
            <a:extLst>
              <a:ext uri="{FF2B5EF4-FFF2-40B4-BE49-F238E27FC236}">
                <a16:creationId xmlns:a16="http://schemas.microsoft.com/office/drawing/2014/main" id="{2DCB44E1-F333-3482-5BBE-BD6B99624F32}"/>
              </a:ext>
            </a:extLst>
          </p:cNvPr>
          <p:cNvPicPr>
            <a:picLocks noChangeAspect="1"/>
          </p:cNvPicPr>
          <p:nvPr/>
        </p:nvPicPr>
        <p:blipFill>
          <a:blip r:embed="rId2"/>
          <a:stretch>
            <a:fillRect/>
          </a:stretch>
        </p:blipFill>
        <p:spPr>
          <a:xfrm>
            <a:off x="6098256" y="1086002"/>
            <a:ext cx="5781303" cy="4927122"/>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1E70CDEC-D422-7C0B-697E-DF0DF3872F0F}"/>
              </a:ext>
            </a:extLst>
          </p:cNvPr>
          <p:cNvPicPr>
            <a:picLocks noChangeAspect="1"/>
          </p:cNvPicPr>
          <p:nvPr/>
        </p:nvPicPr>
        <p:blipFill>
          <a:blip r:embed="rId3"/>
          <a:stretch>
            <a:fillRect/>
          </a:stretch>
        </p:blipFill>
        <p:spPr>
          <a:xfrm>
            <a:off x="340426" y="1088063"/>
            <a:ext cx="5751614" cy="4962583"/>
          </a:xfrm>
          <a:prstGeom prst="rect">
            <a:avLst/>
          </a:prstGeom>
        </p:spPr>
      </p:pic>
    </p:spTree>
    <p:extLst>
      <p:ext uri="{BB962C8B-B14F-4D97-AF65-F5344CB8AC3E}">
        <p14:creationId xmlns:p14="http://schemas.microsoft.com/office/powerpoint/2010/main" val="2492947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18</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50726" y="334048"/>
            <a:ext cx="7286605" cy="634323"/>
          </a:xfrm>
        </p:spPr>
        <p:txBody>
          <a:bodyPr/>
          <a:lstStyle/>
          <a:p>
            <a:r>
              <a:rPr lang="en-US">
                <a:ln w="19050">
                  <a:solidFill>
                    <a:prstClr val="white"/>
                  </a:solidFill>
                </a:ln>
                <a:cs typeface="Posterama Bold"/>
              </a:rPr>
              <a:t>Theoretical results</a:t>
            </a:r>
            <a:endParaRPr lang="en-US"/>
          </a:p>
        </p:txBody>
      </p:sp>
      <p:sp>
        <p:nvSpPr>
          <p:cNvPr id="6" name="Text Placeholder 20">
            <a:extLst>
              <a:ext uri="{FF2B5EF4-FFF2-40B4-BE49-F238E27FC236}">
                <a16:creationId xmlns:a16="http://schemas.microsoft.com/office/drawing/2014/main" id="{728701B4-CEB1-68C9-2A5B-D44CF6B6E43B}"/>
              </a:ext>
            </a:extLst>
          </p:cNvPr>
          <p:cNvSpPr>
            <a:spLocks noGrp="1"/>
          </p:cNvSpPr>
          <p:nvPr>
            <p:ph type="body" sz="quarter" idx="27"/>
          </p:nvPr>
        </p:nvSpPr>
        <p:spPr>
          <a:xfrm>
            <a:off x="1530895" y="1029421"/>
            <a:ext cx="9070665" cy="339725"/>
          </a:xfrm>
        </p:spPr>
        <p:txBody>
          <a:bodyPr vert="horz" lIns="91440" tIns="45720" rIns="91440" bIns="45720" rtlCol="0" anchor="t">
            <a:normAutofit/>
          </a:bodyPr>
          <a:lstStyle/>
          <a:p>
            <a:pPr algn="l">
              <a:lnSpc>
                <a:spcPct val="100000"/>
              </a:lnSpc>
              <a:spcBef>
                <a:spcPts val="0"/>
              </a:spcBef>
            </a:pPr>
            <a:r>
              <a:rPr lang="en-US">
                <a:cs typeface="Posterama"/>
              </a:rPr>
              <a:t>Optimizing DISCRIMINATOR WITH FIXED GENERATOR</a:t>
            </a:r>
            <a:endParaRPr lang="en-US"/>
          </a:p>
          <a:p>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530713" y="1469271"/>
            <a:ext cx="10328459" cy="4165980"/>
          </a:xfrm>
        </p:spPr>
        <p:txBody>
          <a:bodyPr vert="horz" lIns="91440" tIns="45720" rIns="91440" bIns="45720" rtlCol="0" anchor="t">
            <a:normAutofit lnSpcReduction="10000"/>
          </a:bodyPr>
          <a:lstStyle/>
          <a:p>
            <a:pPr marL="285750" indent="-285750" algn="l">
              <a:lnSpc>
                <a:spcPct val="113999"/>
              </a:lnSpc>
              <a:buChar char="•"/>
            </a:pPr>
            <a:r>
              <a:rPr lang="en-US" sz="1800">
                <a:solidFill>
                  <a:srgbClr val="FFFFFF"/>
                </a:solidFill>
                <a:ea typeface="+mn-lt"/>
                <a:cs typeface="Arial"/>
              </a:rPr>
              <a:t>Proposition 1: </a:t>
            </a:r>
            <a:r>
              <a:rPr lang="en-US" sz="1600">
                <a:solidFill>
                  <a:srgbClr val="FFFFFF"/>
                </a:solidFill>
                <a:ea typeface="+mn-lt"/>
                <a:cs typeface="Arial"/>
              </a:rPr>
              <a:t>Optimizing Discriminator with Fixed Generator</a:t>
            </a:r>
            <a:endParaRPr lang="en-US" sz="1600"/>
          </a:p>
          <a:p>
            <a:pPr marL="285750" indent="-285750" algn="l">
              <a:lnSpc>
                <a:spcPct val="113999"/>
              </a:lnSpc>
              <a:buChar char="•"/>
            </a:pPr>
            <a:r>
              <a:rPr lang="en-US" sz="1800">
                <a:solidFill>
                  <a:srgbClr val="FFFFFF"/>
                </a:solidFill>
                <a:cs typeface="Arial"/>
              </a:rPr>
              <a:t>The Optimal Discriminator</a:t>
            </a:r>
            <a:r>
              <a:rPr lang="en-US" sz="1800">
                <a:solidFill>
                  <a:srgbClr val="FFFFFF"/>
                </a:solidFill>
                <a:ea typeface="+mn-lt"/>
                <a:cs typeface="Arial"/>
              </a:rPr>
              <a:t> Equation: </a:t>
            </a:r>
            <a:br>
              <a:rPr lang="en-US" sz="1600">
                <a:ea typeface="+mn-lt"/>
                <a:cs typeface="Arial"/>
              </a:rPr>
            </a:br>
            <a:br>
              <a:rPr lang="en-US" sz="1600">
                <a:cs typeface="Arial"/>
              </a:rPr>
            </a:br>
            <a:br>
              <a:rPr lang="en-US" sz="1600">
                <a:cs typeface="Arial"/>
              </a:rPr>
            </a:br>
            <a:br>
              <a:rPr lang="en-US" sz="1600">
                <a:cs typeface="Arial"/>
              </a:rPr>
            </a:br>
            <a:endParaRPr lang="en-US" sz="1600">
              <a:cs typeface="Arial"/>
            </a:endParaRPr>
          </a:p>
          <a:p>
            <a:pPr marL="285750" indent="-285750" algn="l">
              <a:lnSpc>
                <a:spcPct val="113999"/>
              </a:lnSpc>
              <a:buChar char="•"/>
            </a:pPr>
            <a:r>
              <a:rPr lang="en-US" sz="1800">
                <a:solidFill>
                  <a:srgbClr val="FFFFFF"/>
                </a:solidFill>
                <a:cs typeface="Arial"/>
              </a:rPr>
              <a:t>Proof:   </a:t>
            </a:r>
            <a:br>
              <a:rPr lang="en-US" sz="1600">
                <a:ea typeface="+mn-lt"/>
                <a:cs typeface="Arial"/>
              </a:rPr>
            </a:br>
            <a:r>
              <a:rPr lang="en-US" sz="1600">
                <a:solidFill>
                  <a:srgbClr val="FFFFFF"/>
                </a:solidFill>
                <a:ea typeface="+mn-lt"/>
                <a:cs typeface="Arial"/>
              </a:rPr>
              <a:t>For a fixed generator G, the optimal discriminator maximizes the quantity V(G, D).</a:t>
            </a:r>
            <a:br>
              <a:rPr lang="en-US" sz="1600">
                <a:ea typeface="+mn-lt"/>
                <a:cs typeface="Arial"/>
              </a:rPr>
            </a:br>
            <a:br>
              <a:rPr lang="en-US" sz="1600">
                <a:ea typeface="+mn-lt"/>
                <a:cs typeface="Arial"/>
              </a:rPr>
            </a:br>
            <a:br>
              <a:rPr lang="en-US" sz="1600">
                <a:ea typeface="+mn-lt"/>
                <a:cs typeface="Arial"/>
              </a:rPr>
            </a:br>
            <a:br>
              <a:rPr lang="en-US" sz="1600">
                <a:ea typeface="+mn-lt"/>
                <a:cs typeface="Arial"/>
              </a:rPr>
            </a:br>
            <a:br>
              <a:rPr lang="en-US" sz="1600">
                <a:ea typeface="+mn-lt"/>
                <a:cs typeface="Arial"/>
              </a:rPr>
            </a:br>
            <a:br>
              <a:rPr lang="en-US" sz="1600">
                <a:ea typeface="+mn-lt"/>
                <a:cs typeface="Arial"/>
              </a:rPr>
            </a:br>
            <a:br>
              <a:rPr lang="en-US"/>
            </a:br>
            <a:endParaRPr lang="en-US" sz="1600">
              <a:solidFill>
                <a:srgbClr val="374151"/>
              </a:solidFill>
              <a:ea typeface="+mn-lt"/>
              <a:cs typeface="+mn-lt"/>
            </a:endParaRPr>
          </a:p>
          <a:p>
            <a:pPr marL="285750" indent="-285750" algn="l">
              <a:lnSpc>
                <a:spcPct val="113999"/>
              </a:lnSpc>
              <a:buChar char="•"/>
            </a:pPr>
            <a:endParaRPr lang="en-US" sz="1600">
              <a:solidFill>
                <a:srgbClr val="FFFFFF"/>
              </a:solidFill>
              <a:cs typeface="Arial"/>
            </a:endParaRPr>
          </a:p>
          <a:p>
            <a:pPr marL="285750" indent="-285750" algn="l">
              <a:lnSpc>
                <a:spcPct val="113999"/>
              </a:lnSpc>
              <a:buChar char="•"/>
            </a:pPr>
            <a:endParaRPr lang="en-US" sz="1600">
              <a:solidFill>
                <a:srgbClr val="FFFFFF"/>
              </a:solidFill>
              <a:cs typeface="Arial"/>
            </a:endParaRPr>
          </a:p>
          <a:p>
            <a:pPr marL="285750" indent="-285750" algn="l">
              <a:lnSpc>
                <a:spcPct val="113999"/>
              </a:lnSpc>
              <a:buChar char="•"/>
            </a:pPr>
            <a:endParaRPr lang="en-US" sz="1600">
              <a:solidFill>
                <a:srgbClr val="FFFFFF"/>
              </a:solidFill>
              <a:cs typeface="Arial"/>
            </a:endParaRPr>
          </a:p>
          <a:p>
            <a:pPr algn="l">
              <a:lnSpc>
                <a:spcPct val="113999"/>
              </a:lnSpc>
            </a:pPr>
            <a:endParaRPr lang="en-US" sz="1600">
              <a:solidFill>
                <a:srgbClr val="FFFFFF"/>
              </a:solidFill>
              <a:cs typeface="Arial"/>
            </a:endParaRPr>
          </a:p>
          <a:p>
            <a:pPr algn="l">
              <a:lnSpc>
                <a:spcPct val="113999"/>
              </a:lnSpc>
            </a:pPr>
            <a:endParaRPr lang="en-US" sz="1600">
              <a:solidFill>
                <a:srgbClr val="FFFFFF"/>
              </a:solidFill>
              <a:cs typeface="Arial"/>
            </a:endParaRPr>
          </a:p>
          <a:p>
            <a:pPr algn="l">
              <a:lnSpc>
                <a:spcPct val="113999"/>
              </a:lnSpc>
            </a:pPr>
            <a:endParaRPr lang="en-US" sz="1600">
              <a:solidFill>
                <a:srgbClr val="374151"/>
              </a:solidFill>
              <a:cs typeface="Arial"/>
            </a:endParaRPr>
          </a:p>
          <a:p>
            <a:pPr>
              <a:lnSpc>
                <a:spcPct val="113999"/>
              </a:lnSpc>
            </a:pPr>
            <a:endParaRPr lang="en-US" sz="1600">
              <a:cs typeface="Arial"/>
            </a:endParaRPr>
          </a:p>
          <a:p>
            <a:pPr>
              <a:lnSpc>
                <a:spcPct val="113999"/>
              </a:lnSpc>
            </a:pPr>
            <a:endParaRPr lang="en-US" sz="1600">
              <a:cs typeface="Arial"/>
            </a:endParaRPr>
          </a:p>
        </p:txBody>
      </p:sp>
      <p:pic>
        <p:nvPicPr>
          <p:cNvPr id="4" name="Picture 3" descr="A math equation with black text&#10;&#10;Description automatically generated">
            <a:extLst>
              <a:ext uri="{FF2B5EF4-FFF2-40B4-BE49-F238E27FC236}">
                <a16:creationId xmlns:a16="http://schemas.microsoft.com/office/drawing/2014/main" id="{64CBE33D-55AE-E2F6-940B-AB8A5B25601D}"/>
              </a:ext>
            </a:extLst>
          </p:cNvPr>
          <p:cNvPicPr>
            <a:picLocks noChangeAspect="1"/>
          </p:cNvPicPr>
          <p:nvPr/>
        </p:nvPicPr>
        <p:blipFill>
          <a:blip r:embed="rId2"/>
          <a:stretch>
            <a:fillRect/>
          </a:stretch>
        </p:blipFill>
        <p:spPr>
          <a:xfrm>
            <a:off x="4676898" y="2340381"/>
            <a:ext cx="2781783" cy="885565"/>
          </a:xfrm>
          <a:prstGeom prst="rect">
            <a:avLst/>
          </a:prstGeom>
        </p:spPr>
      </p:pic>
      <p:pic>
        <p:nvPicPr>
          <p:cNvPr id="2" name="Picture 1" descr="A math equations on a white background&#10;&#10;Description automatically generated">
            <a:extLst>
              <a:ext uri="{FF2B5EF4-FFF2-40B4-BE49-F238E27FC236}">
                <a16:creationId xmlns:a16="http://schemas.microsoft.com/office/drawing/2014/main" id="{04AE967B-8C3A-0A0B-90F2-35D43583F560}"/>
              </a:ext>
            </a:extLst>
          </p:cNvPr>
          <p:cNvPicPr>
            <a:picLocks noChangeAspect="1"/>
          </p:cNvPicPr>
          <p:nvPr/>
        </p:nvPicPr>
        <p:blipFill>
          <a:blip r:embed="rId3"/>
          <a:stretch>
            <a:fillRect/>
          </a:stretch>
        </p:blipFill>
        <p:spPr>
          <a:xfrm>
            <a:off x="3797954" y="4041736"/>
            <a:ext cx="4894866" cy="1086640"/>
          </a:xfrm>
          <a:prstGeom prst="rect">
            <a:avLst/>
          </a:prstGeom>
        </p:spPr>
      </p:pic>
    </p:spTree>
    <p:extLst>
      <p:ext uri="{BB962C8B-B14F-4D97-AF65-F5344CB8AC3E}">
        <p14:creationId xmlns:p14="http://schemas.microsoft.com/office/powerpoint/2010/main" val="3334896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19</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50726" y="334048"/>
            <a:ext cx="7286605" cy="634323"/>
          </a:xfrm>
        </p:spPr>
        <p:txBody>
          <a:bodyPr/>
          <a:lstStyle/>
          <a:p>
            <a:r>
              <a:rPr lang="en-US">
                <a:ln w="19050">
                  <a:solidFill>
                    <a:prstClr val="white"/>
                  </a:solidFill>
                </a:ln>
                <a:cs typeface="Posterama Bold"/>
              </a:rPr>
              <a:t>Theoretical results</a:t>
            </a:r>
            <a:endParaRPr lang="en-US"/>
          </a:p>
        </p:txBody>
      </p:sp>
      <p:sp>
        <p:nvSpPr>
          <p:cNvPr id="6" name="Text Placeholder 20">
            <a:extLst>
              <a:ext uri="{FF2B5EF4-FFF2-40B4-BE49-F238E27FC236}">
                <a16:creationId xmlns:a16="http://schemas.microsoft.com/office/drawing/2014/main" id="{728701B4-CEB1-68C9-2A5B-D44CF6B6E43B}"/>
              </a:ext>
            </a:extLst>
          </p:cNvPr>
          <p:cNvSpPr>
            <a:spLocks noGrp="1"/>
          </p:cNvSpPr>
          <p:nvPr>
            <p:ph type="body" sz="quarter" idx="27"/>
          </p:nvPr>
        </p:nvSpPr>
        <p:spPr>
          <a:xfrm>
            <a:off x="1530895" y="1029421"/>
            <a:ext cx="9070665" cy="339725"/>
          </a:xfrm>
        </p:spPr>
        <p:txBody>
          <a:bodyPr vert="horz" lIns="91440" tIns="45720" rIns="91440" bIns="45720" rtlCol="0" anchor="t">
            <a:normAutofit/>
          </a:bodyPr>
          <a:lstStyle/>
          <a:p>
            <a:pPr algn="l">
              <a:lnSpc>
                <a:spcPct val="100000"/>
              </a:lnSpc>
              <a:spcBef>
                <a:spcPts val="0"/>
              </a:spcBef>
            </a:pPr>
            <a:r>
              <a:rPr lang="en-US">
                <a:cs typeface="Posterama"/>
              </a:rPr>
              <a:t>Optimizing DISCRIMINATOR WITH FIXED GENERATOR</a:t>
            </a:r>
            <a:endParaRPr lang="en-US"/>
          </a:p>
          <a:p>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501959" y="1469271"/>
            <a:ext cx="10357213" cy="5574961"/>
          </a:xfrm>
        </p:spPr>
        <p:txBody>
          <a:bodyPr vert="horz" lIns="91440" tIns="45720" rIns="91440" bIns="45720" rtlCol="0" anchor="t">
            <a:normAutofit/>
          </a:bodyPr>
          <a:lstStyle/>
          <a:p>
            <a:pPr marL="285750" indent="-285750" algn="l">
              <a:lnSpc>
                <a:spcPct val="113999"/>
              </a:lnSpc>
              <a:buChar char="•"/>
            </a:pPr>
            <a:endParaRPr lang="en-US" sz="1600">
              <a:solidFill>
                <a:srgbClr val="FFFFFF"/>
              </a:solidFill>
              <a:ea typeface="+mn-lt"/>
              <a:cs typeface="Arial"/>
            </a:endParaRPr>
          </a:p>
          <a:p>
            <a:pPr algn="l">
              <a:lnSpc>
                <a:spcPct val="113999"/>
              </a:lnSpc>
            </a:pPr>
            <a:endParaRPr lang="en-US" sz="1600">
              <a:solidFill>
                <a:srgbClr val="FFFFFF"/>
              </a:solidFill>
              <a:cs typeface="Arial"/>
            </a:endParaRPr>
          </a:p>
          <a:p>
            <a:pPr marL="285750" indent="-285750" algn="l">
              <a:lnSpc>
                <a:spcPct val="113999"/>
              </a:lnSpc>
              <a:buChar char="•"/>
            </a:pPr>
            <a:endParaRPr lang="en-US" sz="1600">
              <a:solidFill>
                <a:srgbClr val="FFFFFF"/>
              </a:solidFill>
              <a:cs typeface="Arial"/>
            </a:endParaRPr>
          </a:p>
          <a:p>
            <a:pPr marL="285750" indent="-285750" algn="l">
              <a:lnSpc>
                <a:spcPct val="113999"/>
              </a:lnSpc>
              <a:buChar char="•"/>
            </a:pPr>
            <a:endParaRPr lang="en-US" sz="1600">
              <a:solidFill>
                <a:srgbClr val="FFFFFF"/>
              </a:solidFill>
              <a:cs typeface="Arial"/>
            </a:endParaRPr>
          </a:p>
          <a:p>
            <a:pPr algn="l">
              <a:lnSpc>
                <a:spcPct val="113999"/>
              </a:lnSpc>
            </a:pPr>
            <a:endParaRPr lang="en-US" sz="1600">
              <a:solidFill>
                <a:srgbClr val="FFFFFF"/>
              </a:solidFill>
              <a:cs typeface="Arial"/>
            </a:endParaRPr>
          </a:p>
          <a:p>
            <a:pPr algn="l">
              <a:lnSpc>
                <a:spcPct val="113999"/>
              </a:lnSpc>
            </a:pPr>
            <a:endParaRPr lang="en-US" sz="1600">
              <a:solidFill>
                <a:srgbClr val="FFFFFF"/>
              </a:solidFill>
              <a:cs typeface="Arial"/>
            </a:endParaRPr>
          </a:p>
          <a:p>
            <a:pPr algn="l">
              <a:lnSpc>
                <a:spcPct val="113999"/>
              </a:lnSpc>
            </a:pPr>
            <a:endParaRPr lang="en-US" sz="1600">
              <a:solidFill>
                <a:srgbClr val="374151"/>
              </a:solidFill>
              <a:cs typeface="Arial"/>
            </a:endParaRPr>
          </a:p>
          <a:p>
            <a:pPr>
              <a:lnSpc>
                <a:spcPct val="113999"/>
              </a:lnSpc>
            </a:pPr>
            <a:endParaRPr lang="en-US" sz="1600">
              <a:cs typeface="Arial"/>
            </a:endParaRPr>
          </a:p>
          <a:p>
            <a:pPr>
              <a:lnSpc>
                <a:spcPct val="113999"/>
              </a:lnSpc>
            </a:pPr>
            <a:endParaRPr lang="en-US" sz="1600">
              <a:cs typeface="Arial"/>
            </a:endParaRPr>
          </a:p>
        </p:txBody>
      </p:sp>
      <p:pic>
        <p:nvPicPr>
          <p:cNvPr id="5" name="Picture 4" descr="A black text on a white background&#10;&#10;Description automatically generated">
            <a:extLst>
              <a:ext uri="{FF2B5EF4-FFF2-40B4-BE49-F238E27FC236}">
                <a16:creationId xmlns:a16="http://schemas.microsoft.com/office/drawing/2014/main" id="{F169E82A-CF28-588C-C60B-D32B1A46DD12}"/>
              </a:ext>
            </a:extLst>
          </p:cNvPr>
          <p:cNvPicPr>
            <a:picLocks noChangeAspect="1"/>
          </p:cNvPicPr>
          <p:nvPr/>
        </p:nvPicPr>
        <p:blipFill>
          <a:blip r:embed="rId2"/>
          <a:stretch>
            <a:fillRect/>
          </a:stretch>
        </p:blipFill>
        <p:spPr>
          <a:xfrm>
            <a:off x="865517" y="2328773"/>
            <a:ext cx="10489720" cy="1237171"/>
          </a:xfrm>
          <a:prstGeom prst="rect">
            <a:avLst/>
          </a:prstGeom>
        </p:spPr>
      </p:pic>
      <p:sp>
        <p:nvSpPr>
          <p:cNvPr id="7" name="TextBox 6">
            <a:extLst>
              <a:ext uri="{FF2B5EF4-FFF2-40B4-BE49-F238E27FC236}">
                <a16:creationId xmlns:a16="http://schemas.microsoft.com/office/drawing/2014/main" id="{44557995-2C6F-B319-894A-66367C1F14A3}"/>
              </a:ext>
            </a:extLst>
          </p:cNvPr>
          <p:cNvSpPr txBox="1"/>
          <p:nvPr/>
        </p:nvSpPr>
        <p:spPr>
          <a:xfrm>
            <a:off x="1639678" y="4072569"/>
            <a:ext cx="85086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
              <a:buChar char="•"/>
            </a:pPr>
            <a:r>
              <a:rPr lang="en-US">
                <a:solidFill>
                  <a:srgbClr val="FFFFFF"/>
                </a:solidFill>
                <a:ea typeface="+mn-lt"/>
                <a:cs typeface="+mn-lt"/>
              </a:rPr>
              <a:t>The training objective for D can be interpreted as maximizing the log-likelihood for estimating the conditional probability P(Y = </a:t>
            </a:r>
            <a:r>
              <a:rPr lang="en-US" err="1">
                <a:solidFill>
                  <a:srgbClr val="FFFFFF"/>
                </a:solidFill>
                <a:ea typeface="+mn-lt"/>
                <a:cs typeface="+mn-lt"/>
              </a:rPr>
              <a:t>y|x</a:t>
            </a:r>
            <a:r>
              <a:rPr lang="en-US">
                <a:solidFill>
                  <a:srgbClr val="FFFFFF"/>
                </a:solidFill>
                <a:ea typeface="+mn-lt"/>
                <a:cs typeface="+mn-lt"/>
              </a:rPr>
              <a:t>), where Y indicates whether x comes from </a:t>
            </a:r>
            <a:r>
              <a:rPr lang="en-US" err="1">
                <a:solidFill>
                  <a:srgbClr val="FFFFFF"/>
                </a:solidFill>
                <a:ea typeface="+mn-lt"/>
                <a:cs typeface="+mn-lt"/>
              </a:rPr>
              <a:t>p</a:t>
            </a:r>
            <a:r>
              <a:rPr lang="en-US" baseline="-25000" err="1">
                <a:solidFill>
                  <a:srgbClr val="FFFFFF"/>
                </a:solidFill>
                <a:ea typeface="+mn-lt"/>
                <a:cs typeface="+mn-lt"/>
              </a:rPr>
              <a:t>data</a:t>
            </a:r>
            <a:r>
              <a:rPr lang="en-US">
                <a:solidFill>
                  <a:srgbClr val="FFFFFF"/>
                </a:solidFill>
                <a:ea typeface="+mn-lt"/>
                <a:cs typeface="+mn-lt"/>
              </a:rPr>
              <a:t> (with y = 1) or from </a:t>
            </a:r>
            <a:r>
              <a:rPr lang="en-US" err="1">
                <a:solidFill>
                  <a:srgbClr val="FFFFFF"/>
                </a:solidFill>
                <a:ea typeface="+mn-lt"/>
                <a:cs typeface="+mn-lt"/>
              </a:rPr>
              <a:t>p</a:t>
            </a:r>
            <a:r>
              <a:rPr lang="en-US" baseline="-25000" err="1">
                <a:solidFill>
                  <a:srgbClr val="FFFFFF"/>
                </a:solidFill>
                <a:ea typeface="+mn-lt"/>
                <a:cs typeface="+mn-lt"/>
              </a:rPr>
              <a:t>g</a:t>
            </a:r>
            <a:r>
              <a:rPr lang="en-US">
                <a:solidFill>
                  <a:srgbClr val="FFFFFF"/>
                </a:solidFill>
                <a:ea typeface="+mn-lt"/>
                <a:cs typeface="+mn-lt"/>
              </a:rPr>
              <a:t> (with y = 0). The minimax game can now be reformulated as:</a:t>
            </a:r>
            <a:endParaRPr lang="en-US">
              <a:solidFill>
                <a:srgbClr val="FFFFFF"/>
              </a:solidFill>
              <a:cs typeface="Arial"/>
            </a:endParaRPr>
          </a:p>
        </p:txBody>
      </p:sp>
    </p:spTree>
    <p:extLst>
      <p:ext uri="{BB962C8B-B14F-4D97-AF65-F5344CB8AC3E}">
        <p14:creationId xmlns:p14="http://schemas.microsoft.com/office/powerpoint/2010/main" val="107875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blue digital image of a person&amp;#39;s face&#10;&#10;Description automatically generated">
            <a:extLst>
              <a:ext uri="{FF2B5EF4-FFF2-40B4-BE49-F238E27FC236}">
                <a16:creationId xmlns:a16="http://schemas.microsoft.com/office/drawing/2014/main" id="{FA70598B-F7AE-7781-9C21-CA3341CC8D34}"/>
              </a:ext>
            </a:extLst>
          </p:cNvPr>
          <p:cNvPicPr>
            <a:picLocks noGrp="1" noChangeAspect="1"/>
          </p:cNvPicPr>
          <p:nvPr>
            <p:ph type="pic" sz="quarter" idx="13"/>
          </p:nvPr>
        </p:nvPicPr>
        <p:blipFill>
          <a:blip r:embed="rId2"/>
          <a:srcRect l="18511" r="18511"/>
          <a:stretch/>
        </p:blipFill>
        <p:spPr>
          <a:xfrm flipH="1">
            <a:off x="4895044" y="-3846"/>
            <a:ext cx="7292562" cy="6865174"/>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4582493"/>
          </a:xfrm>
        </p:spPr>
        <p:txBody>
          <a:bodyPr/>
          <a:lstStyle/>
          <a:p>
            <a:r>
              <a:rPr lang="en-US">
                <a:ln w="19050">
                  <a:solidFill>
                    <a:srgbClr val="0C1A69"/>
                  </a:solidFill>
                </a:ln>
                <a:cs typeface="Posterama Bold"/>
              </a:rPr>
              <a:t>Introduction</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2879093"/>
          </a:xfrm>
        </p:spPr>
        <p:txBody>
          <a:bodyPr vert="horz" lIns="91440" tIns="45720" rIns="91440" bIns="45720" rtlCol="0" anchor="t">
            <a:normAutofit fontScale="77500" lnSpcReduction="20000"/>
          </a:bodyPr>
          <a:lstStyle/>
          <a:p>
            <a:r>
              <a:rPr lang="en-US"/>
              <a:t>We will be presenting the paper on Generative Adversarial Networks written by </a:t>
            </a:r>
          </a:p>
          <a:p>
            <a:pPr marL="285750" indent="-285750">
              <a:buFont typeface="Calibri" panose="020B0604020202020204" pitchFamily="34" charset="0"/>
              <a:buChar char="-"/>
            </a:pPr>
            <a:r>
              <a:rPr lang="en-US">
                <a:ea typeface="+mn-lt"/>
                <a:cs typeface="+mn-lt"/>
              </a:rPr>
              <a:t>Ian J. Goodfellow</a:t>
            </a:r>
          </a:p>
          <a:p>
            <a:pPr marL="285750" indent="-285750">
              <a:buFont typeface="Calibri" panose="020B0604020202020204" pitchFamily="34" charset="0"/>
              <a:buChar char="-"/>
            </a:pPr>
            <a:r>
              <a:rPr lang="en-US">
                <a:ea typeface="+mn-lt"/>
                <a:cs typeface="+mn-lt"/>
              </a:rPr>
              <a:t>Jean Pouget-Abadie</a:t>
            </a:r>
          </a:p>
          <a:p>
            <a:pPr marL="285750" indent="-285750">
              <a:buFont typeface="Calibri" panose="020B0604020202020204" pitchFamily="34" charset="0"/>
              <a:buChar char="-"/>
            </a:pPr>
            <a:r>
              <a:rPr lang="en-US">
                <a:ea typeface="+mn-lt"/>
                <a:cs typeface="+mn-lt"/>
              </a:rPr>
              <a:t>Mehdi Mirza</a:t>
            </a:r>
          </a:p>
          <a:p>
            <a:pPr marL="285750" indent="-285750">
              <a:buFont typeface="Calibri" panose="020B0604020202020204" pitchFamily="34" charset="0"/>
              <a:buChar char="-"/>
            </a:pPr>
            <a:r>
              <a:rPr lang="en-US">
                <a:ea typeface="+mn-lt"/>
                <a:cs typeface="+mn-lt"/>
              </a:rPr>
              <a:t>Bing Xu</a:t>
            </a:r>
          </a:p>
          <a:p>
            <a:pPr marL="285750" indent="-285750">
              <a:buFont typeface="Calibri" panose="020B0604020202020204" pitchFamily="34" charset="0"/>
              <a:buChar char="-"/>
            </a:pPr>
            <a:r>
              <a:rPr lang="en-US">
                <a:ea typeface="+mn-lt"/>
                <a:cs typeface="+mn-lt"/>
              </a:rPr>
              <a:t>David Warde-Farley</a:t>
            </a:r>
          </a:p>
          <a:p>
            <a:pPr marL="285750" indent="-285750">
              <a:buFont typeface="Calibri" panose="020B0604020202020204" pitchFamily="34" charset="0"/>
              <a:buChar char="-"/>
            </a:pPr>
            <a:r>
              <a:rPr lang="en-US">
                <a:ea typeface="+mn-lt"/>
                <a:cs typeface="+mn-lt"/>
              </a:rPr>
              <a:t>Sherjil Ozair</a:t>
            </a:r>
          </a:p>
          <a:p>
            <a:pPr marL="285750" indent="-285750">
              <a:buFont typeface="Calibri" panose="020B0604020202020204" pitchFamily="34" charset="0"/>
              <a:buChar char="-"/>
            </a:pPr>
            <a:r>
              <a:rPr lang="en-US">
                <a:ea typeface="+mn-lt"/>
                <a:cs typeface="+mn-lt"/>
              </a:rPr>
              <a:t>Aaron Courville</a:t>
            </a:r>
          </a:p>
          <a:p>
            <a:pPr marL="285750" indent="-285750">
              <a:buFont typeface="Calibri" panose="020B0604020202020204" pitchFamily="34" charset="0"/>
              <a:buChar char="-"/>
            </a:pPr>
            <a:r>
              <a:rPr lang="en-US">
                <a:ea typeface="+mn-lt"/>
                <a:cs typeface="+mn-lt"/>
              </a:rPr>
              <a:t>Yoshua Bengio</a:t>
            </a:r>
            <a:endParaRPr lang="en-US"/>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20</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50726" y="334048"/>
            <a:ext cx="7286605" cy="634323"/>
          </a:xfrm>
        </p:spPr>
        <p:txBody>
          <a:bodyPr/>
          <a:lstStyle/>
          <a:p>
            <a:r>
              <a:rPr lang="en-US">
                <a:ln w="19050">
                  <a:solidFill>
                    <a:prstClr val="white"/>
                  </a:solidFill>
                </a:ln>
                <a:cs typeface="Posterama Bold"/>
              </a:rPr>
              <a:t>Theoretical results</a:t>
            </a:r>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579123" y="1237778"/>
            <a:ext cx="9305847" cy="4745442"/>
          </a:xfrm>
        </p:spPr>
        <p:txBody>
          <a:bodyPr vert="horz" lIns="91440" tIns="45720" rIns="91440" bIns="45720" rtlCol="0" anchor="t">
            <a:normAutofit/>
          </a:bodyPr>
          <a:lstStyle/>
          <a:p>
            <a:pPr marL="285750" indent="-285750" algn="l">
              <a:lnSpc>
                <a:spcPct val="103999"/>
              </a:lnSpc>
              <a:buChar char="•"/>
            </a:pPr>
            <a:r>
              <a:rPr lang="en-US" sz="1800">
                <a:solidFill>
                  <a:srgbClr val="FFFFFF"/>
                </a:solidFill>
                <a:ea typeface="+mn-lt"/>
                <a:cs typeface="+mn-lt"/>
              </a:rPr>
              <a:t>Reformulation of the Minimax game:</a:t>
            </a:r>
            <a:br>
              <a:rPr lang="en-US" sz="1600">
                <a:ea typeface="+mn-lt"/>
                <a:cs typeface="+mn-lt"/>
              </a:rPr>
            </a:br>
            <a:endParaRPr lang="en-US" sz="1600">
              <a:solidFill>
                <a:srgbClr val="FFFFFF"/>
              </a:solidFill>
              <a:ea typeface="+mn-lt"/>
              <a:cs typeface="Arial"/>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solidFill>
                <a:srgbClr val="FFFFFF"/>
              </a:solidFill>
              <a:ea typeface="+mn-lt"/>
              <a:cs typeface="Arial"/>
            </a:endParaRPr>
          </a:p>
          <a:p>
            <a:pPr marL="285750" indent="-285750" algn="l">
              <a:lnSpc>
                <a:spcPct val="103999"/>
              </a:lnSpc>
              <a:buChar char="•"/>
            </a:pPr>
            <a:endParaRPr lang="en-US" sz="1600">
              <a:solidFill>
                <a:srgbClr val="FFFFFF"/>
              </a:solidFill>
              <a:ea typeface="+mn-lt"/>
              <a:cs typeface="Arial"/>
            </a:endParaRPr>
          </a:p>
          <a:p>
            <a:pPr marL="285750" indent="-285750" algn="l">
              <a:lnSpc>
                <a:spcPct val="103999"/>
              </a:lnSpc>
              <a:buChar char="•"/>
            </a:pPr>
            <a:endParaRPr lang="en-US" sz="1600">
              <a:solidFill>
                <a:srgbClr val="FFFFFF"/>
              </a:solidFill>
              <a:ea typeface="+mn-lt"/>
              <a:cs typeface="Arial"/>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800">
              <a:ea typeface="+mn-lt"/>
              <a:cs typeface="Arial"/>
            </a:endParaRPr>
          </a:p>
          <a:p>
            <a:pPr marL="285750" indent="-285750" algn="l">
              <a:lnSpc>
                <a:spcPct val="103999"/>
              </a:lnSpc>
              <a:buChar char="•"/>
            </a:pPr>
            <a:r>
              <a:rPr lang="en-US" sz="1800">
                <a:ea typeface="+mn-lt"/>
                <a:cs typeface="Arial"/>
              </a:rPr>
              <a:t>Conclusion:</a:t>
            </a:r>
            <a:br>
              <a:rPr lang="en-US" sz="1600">
                <a:ea typeface="+mn-lt"/>
                <a:cs typeface="Arial"/>
              </a:rPr>
            </a:br>
            <a:r>
              <a:rPr lang="en-US" sz="1600">
                <a:solidFill>
                  <a:srgbClr val="FFFFFF"/>
                </a:solidFill>
                <a:ea typeface="+mn-lt"/>
                <a:cs typeface="Arial"/>
              </a:rPr>
              <a:t>The optimal discriminator's formulation maximizes log-likelihood to discern between real and generated data.</a:t>
            </a:r>
            <a:br>
              <a:rPr lang="en-US" sz="1600">
                <a:ea typeface="+mn-lt"/>
                <a:cs typeface="Arial"/>
              </a:rPr>
            </a:br>
            <a:r>
              <a:rPr lang="en-US" sz="1600">
                <a:solidFill>
                  <a:srgbClr val="FFFFFF"/>
                </a:solidFill>
                <a:ea typeface="+mn-lt"/>
                <a:cs typeface="+mn-lt"/>
              </a:rPr>
              <a:t>Essential for achieving equilibrium in the adversarial learning process between G and D.</a:t>
            </a:r>
            <a:endParaRPr lang="en-US" sz="1600"/>
          </a:p>
          <a:p>
            <a:pPr marL="285750" indent="-285750" algn="l">
              <a:lnSpc>
                <a:spcPct val="103999"/>
              </a:lnSpc>
              <a:buChar char="•"/>
            </a:pPr>
            <a:endParaRPr lang="en-US">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cs typeface="Arial"/>
            </a:endParaRPr>
          </a:p>
          <a:p>
            <a:pPr marL="285750" indent="-285750" algn="l">
              <a:lnSpc>
                <a:spcPct val="113999"/>
              </a:lnSpc>
              <a:buChar char="•"/>
            </a:pPr>
            <a:endParaRPr lang="en-US">
              <a:solidFill>
                <a:srgbClr val="FFFFFF"/>
              </a:solidFill>
              <a:cs typeface="Arial"/>
            </a:endParaRPr>
          </a:p>
          <a:p>
            <a:pPr marL="285750" indent="-285750" algn="l">
              <a:lnSpc>
                <a:spcPct val="113999"/>
              </a:lnSpc>
              <a:buChar char="•"/>
            </a:pPr>
            <a:endParaRPr lang="en-US">
              <a:solidFill>
                <a:srgbClr val="FFFFFF"/>
              </a:solidFill>
              <a:cs typeface="Arial"/>
            </a:endParaRPr>
          </a:p>
          <a:p>
            <a:pPr marL="285750" indent="-285750" algn="l">
              <a:lnSpc>
                <a:spcPct val="113999"/>
              </a:lnSpc>
              <a:buChar char="•"/>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sz="1200">
              <a:solidFill>
                <a:srgbClr val="374151"/>
              </a:solidFill>
              <a:cs typeface="Arial"/>
            </a:endParaRPr>
          </a:p>
          <a:p>
            <a:pPr>
              <a:lnSpc>
                <a:spcPct val="113999"/>
              </a:lnSpc>
            </a:pPr>
            <a:endParaRPr lang="en-US">
              <a:cs typeface="Arial"/>
            </a:endParaRPr>
          </a:p>
          <a:p>
            <a:pPr>
              <a:lnSpc>
                <a:spcPct val="113999"/>
              </a:lnSpc>
            </a:pPr>
            <a:endParaRPr lang="en-US">
              <a:cs typeface="Arial"/>
            </a:endParaRPr>
          </a:p>
        </p:txBody>
      </p:sp>
      <p:pic>
        <p:nvPicPr>
          <p:cNvPr id="8" name="Picture 7" descr="A math equations and formulas&#10;&#10;Description automatically generated">
            <a:extLst>
              <a:ext uri="{FF2B5EF4-FFF2-40B4-BE49-F238E27FC236}">
                <a16:creationId xmlns:a16="http://schemas.microsoft.com/office/drawing/2014/main" id="{4FEFDEE2-EC03-20EC-22E2-E9FDEFDEF747}"/>
              </a:ext>
            </a:extLst>
          </p:cNvPr>
          <p:cNvPicPr>
            <a:picLocks noChangeAspect="1"/>
          </p:cNvPicPr>
          <p:nvPr/>
        </p:nvPicPr>
        <p:blipFill>
          <a:blip r:embed="rId2"/>
          <a:stretch>
            <a:fillRect/>
          </a:stretch>
        </p:blipFill>
        <p:spPr>
          <a:xfrm>
            <a:off x="2524748" y="1675606"/>
            <a:ext cx="7519381" cy="2199753"/>
          </a:xfrm>
          <a:prstGeom prst="rect">
            <a:avLst/>
          </a:prstGeom>
        </p:spPr>
      </p:pic>
    </p:spTree>
    <p:extLst>
      <p:ext uri="{BB962C8B-B14F-4D97-AF65-F5344CB8AC3E}">
        <p14:creationId xmlns:p14="http://schemas.microsoft.com/office/powerpoint/2010/main" val="412425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21</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50726" y="334048"/>
            <a:ext cx="7286605" cy="634323"/>
          </a:xfrm>
        </p:spPr>
        <p:txBody>
          <a:bodyPr/>
          <a:lstStyle/>
          <a:p>
            <a:r>
              <a:rPr lang="en-US">
                <a:ln w="19050">
                  <a:solidFill>
                    <a:prstClr val="white"/>
                  </a:solidFill>
                </a:ln>
                <a:cs typeface="Posterama Bold"/>
              </a:rPr>
              <a:t>Theoretical results</a:t>
            </a:r>
            <a:endParaRPr lang="en-US"/>
          </a:p>
        </p:txBody>
      </p:sp>
      <p:sp>
        <p:nvSpPr>
          <p:cNvPr id="6" name="Text Placeholder 20">
            <a:extLst>
              <a:ext uri="{FF2B5EF4-FFF2-40B4-BE49-F238E27FC236}">
                <a16:creationId xmlns:a16="http://schemas.microsoft.com/office/drawing/2014/main" id="{728701B4-CEB1-68C9-2A5B-D44CF6B6E43B}"/>
              </a:ext>
            </a:extLst>
          </p:cNvPr>
          <p:cNvSpPr>
            <a:spLocks noGrp="1"/>
          </p:cNvSpPr>
          <p:nvPr>
            <p:ph type="body" sz="quarter" idx="27"/>
          </p:nvPr>
        </p:nvSpPr>
        <p:spPr>
          <a:xfrm>
            <a:off x="1530895" y="1029421"/>
            <a:ext cx="4535388" cy="339725"/>
          </a:xfrm>
        </p:spPr>
        <p:txBody>
          <a:bodyPr vert="horz" lIns="91440" tIns="45720" rIns="91440" bIns="45720" rtlCol="0" anchor="t">
            <a:normAutofit/>
          </a:bodyPr>
          <a:lstStyle/>
          <a:p>
            <a:pPr algn="l">
              <a:lnSpc>
                <a:spcPct val="100000"/>
              </a:lnSpc>
              <a:spcBef>
                <a:spcPts val="0"/>
              </a:spcBef>
            </a:pPr>
            <a:r>
              <a:rPr lang="en-US">
                <a:cs typeface="Posterama"/>
              </a:rPr>
              <a:t>Global optimality of </a:t>
            </a:r>
            <a:r>
              <a:rPr lang="en-US" err="1">
                <a:cs typeface="Posterama"/>
              </a:rPr>
              <a:t>p</a:t>
            </a:r>
            <a:r>
              <a:rPr lang="en-US" baseline="-25000" err="1">
                <a:cs typeface="Posterama"/>
              </a:rPr>
              <a:t>g</a:t>
            </a:r>
            <a:r>
              <a:rPr lang="en-US">
                <a:cs typeface="Posterama"/>
              </a:rPr>
              <a:t> = </a:t>
            </a:r>
            <a:r>
              <a:rPr lang="en-US" err="1">
                <a:cs typeface="Posterama"/>
              </a:rPr>
              <a:t>p</a:t>
            </a:r>
            <a:r>
              <a:rPr lang="en-US" baseline="-25000" err="1">
                <a:cs typeface="Posterama"/>
              </a:rPr>
              <a:t>data</a:t>
            </a:r>
            <a:endParaRPr lang="en-US" baseline="-25000" err="1"/>
          </a:p>
          <a:p>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501959" y="1469271"/>
            <a:ext cx="9383011" cy="4513949"/>
          </a:xfrm>
        </p:spPr>
        <p:txBody>
          <a:bodyPr vert="horz" lIns="91440" tIns="45720" rIns="91440" bIns="45720" rtlCol="0" anchor="t">
            <a:normAutofit/>
          </a:bodyPr>
          <a:lstStyle/>
          <a:p>
            <a:pPr marL="285750" indent="-285750" algn="l">
              <a:lnSpc>
                <a:spcPct val="103999"/>
              </a:lnSpc>
              <a:buChar char="•"/>
            </a:pPr>
            <a:r>
              <a:rPr lang="en-US" sz="1800">
                <a:solidFill>
                  <a:srgbClr val="FFFFFF"/>
                </a:solidFill>
                <a:ea typeface="+mn-lt"/>
                <a:cs typeface="+mn-lt"/>
              </a:rPr>
              <a:t>Theorem 1: </a:t>
            </a:r>
            <a:r>
              <a:rPr lang="en-US" sz="1600" i="1">
                <a:solidFill>
                  <a:srgbClr val="FFFFFF"/>
                </a:solidFill>
                <a:ea typeface="+mn-lt"/>
                <a:cs typeface="+mn-lt"/>
              </a:rPr>
              <a:t>The global minimum of the virtual training criterion C(G) is achieved if and only if </a:t>
            </a:r>
            <a:r>
              <a:rPr lang="en-US" sz="1600" i="1" err="1">
                <a:solidFill>
                  <a:srgbClr val="FFFFFF"/>
                </a:solidFill>
                <a:ea typeface="+mn-lt"/>
                <a:cs typeface="+mn-lt"/>
              </a:rPr>
              <a:t>p</a:t>
            </a:r>
            <a:r>
              <a:rPr lang="en-US" sz="1600" i="1" baseline="-25000" err="1">
                <a:solidFill>
                  <a:srgbClr val="FFFFFF"/>
                </a:solidFill>
                <a:ea typeface="+mn-lt"/>
                <a:cs typeface="+mn-lt"/>
              </a:rPr>
              <a:t>g</a:t>
            </a:r>
            <a:r>
              <a:rPr lang="en-US" sz="1600" i="1">
                <a:solidFill>
                  <a:srgbClr val="FFFFFF"/>
                </a:solidFill>
                <a:ea typeface="+mn-lt"/>
                <a:cs typeface="+mn-lt"/>
              </a:rPr>
              <a:t> = </a:t>
            </a:r>
            <a:r>
              <a:rPr lang="en-US" sz="1600" i="1" err="1">
                <a:solidFill>
                  <a:srgbClr val="FFFFFF"/>
                </a:solidFill>
                <a:ea typeface="+mn-lt"/>
                <a:cs typeface="+mn-lt"/>
              </a:rPr>
              <a:t>p</a:t>
            </a:r>
            <a:r>
              <a:rPr lang="en-US" sz="1600" i="1" baseline="-25000" err="1">
                <a:solidFill>
                  <a:srgbClr val="FFFFFF"/>
                </a:solidFill>
                <a:ea typeface="+mn-lt"/>
                <a:cs typeface="+mn-lt"/>
              </a:rPr>
              <a:t>data</a:t>
            </a:r>
            <a:r>
              <a:rPr lang="en-US" sz="1600" i="1">
                <a:solidFill>
                  <a:srgbClr val="FFFFFF"/>
                </a:solidFill>
                <a:ea typeface="+mn-lt"/>
                <a:cs typeface="+mn-lt"/>
              </a:rPr>
              <a:t>. At that point, C(G) achieves the value − log 4.</a:t>
            </a:r>
            <a:br>
              <a:rPr lang="en-US" sz="1600" i="1">
                <a:ea typeface="+mn-lt"/>
                <a:cs typeface="+mn-lt"/>
              </a:rPr>
            </a:br>
            <a:endParaRPr lang="en-US" sz="1600">
              <a:solidFill>
                <a:srgbClr val="FFFFFF"/>
              </a:solidFill>
              <a:ea typeface="+mn-lt"/>
              <a:cs typeface="Arial"/>
            </a:endParaRPr>
          </a:p>
          <a:p>
            <a:pPr marL="285750" indent="-285750" algn="l">
              <a:lnSpc>
                <a:spcPct val="93999"/>
              </a:lnSpc>
              <a:buChar char="•"/>
            </a:pPr>
            <a:r>
              <a:rPr lang="en-US" sz="1800">
                <a:ea typeface="+mn-lt"/>
                <a:cs typeface="+mn-lt"/>
              </a:rPr>
              <a:t>Proof:</a:t>
            </a:r>
            <a:br>
              <a:rPr lang="en-US" sz="1600">
                <a:ea typeface="+mn-lt"/>
                <a:cs typeface="+mn-lt"/>
              </a:rPr>
            </a:br>
            <a:r>
              <a:rPr lang="en-US" sz="1600">
                <a:ea typeface="+mn-lt"/>
                <a:cs typeface="+mn-lt"/>
              </a:rPr>
              <a:t>For </a:t>
            </a:r>
            <a:r>
              <a:rPr lang="en-US" sz="1600" err="1">
                <a:ea typeface="+mn-lt"/>
                <a:cs typeface="+mn-lt"/>
              </a:rPr>
              <a:t>p</a:t>
            </a:r>
            <a:r>
              <a:rPr lang="en-US" sz="1600" baseline="-25000" err="1">
                <a:ea typeface="+mn-lt"/>
                <a:cs typeface="+mn-lt"/>
              </a:rPr>
              <a:t>g</a:t>
            </a:r>
            <a:r>
              <a:rPr lang="en-US" sz="1600">
                <a:ea typeface="+mn-lt"/>
                <a:cs typeface="+mn-lt"/>
              </a:rPr>
              <a:t> = </a:t>
            </a:r>
            <a:r>
              <a:rPr lang="en-US" sz="1600" err="1">
                <a:ea typeface="+mn-lt"/>
                <a:cs typeface="+mn-lt"/>
              </a:rPr>
              <a:t>p</a:t>
            </a:r>
            <a:r>
              <a:rPr lang="en-US" sz="1600" baseline="-25000" err="1">
                <a:ea typeface="+mn-lt"/>
                <a:cs typeface="+mn-lt"/>
              </a:rPr>
              <a:t>data</a:t>
            </a:r>
            <a:r>
              <a:rPr lang="en-US" sz="1600">
                <a:ea typeface="+mn-lt"/>
                <a:cs typeface="+mn-lt"/>
              </a:rPr>
              <a:t>, the optimal discriminator D</a:t>
            </a:r>
            <a:r>
              <a:rPr lang="en-US" sz="1600" baseline="30000">
                <a:ea typeface="+mn-lt"/>
                <a:cs typeface="+mn-lt"/>
              </a:rPr>
              <a:t>∗</a:t>
            </a:r>
            <a:r>
              <a:rPr lang="en-US" sz="1600" baseline="-25000">
                <a:ea typeface="+mn-lt"/>
                <a:cs typeface="+mn-lt"/>
              </a:rPr>
              <a:t>G</a:t>
            </a:r>
            <a:r>
              <a:rPr lang="en-US" sz="1600">
                <a:ea typeface="+mn-lt"/>
                <a:cs typeface="+mn-lt"/>
              </a:rPr>
              <a:t>(x) = 1/2 </a:t>
            </a:r>
            <a:br>
              <a:rPr lang="en-US" sz="1600">
                <a:ea typeface="+mn-lt"/>
                <a:cs typeface="+mn-lt"/>
              </a:rPr>
            </a:br>
            <a:r>
              <a:rPr lang="en-US" sz="1600">
                <a:ea typeface="+mn-lt"/>
                <a:cs typeface="+mn-lt"/>
              </a:rPr>
              <a:t>Substituting D*</a:t>
            </a:r>
            <a:r>
              <a:rPr lang="en-US" sz="1600" baseline="-25000">
                <a:ea typeface="+mn-lt"/>
                <a:cs typeface="+mn-lt"/>
              </a:rPr>
              <a:t>G</a:t>
            </a:r>
            <a:r>
              <a:rPr lang="en-US" sz="1600">
                <a:ea typeface="+mn-lt"/>
                <a:cs typeface="+mn-lt"/>
              </a:rPr>
              <a:t>(x)  = 1/2 into C(G) yields C(G) = -log 4.</a:t>
            </a:r>
          </a:p>
          <a:p>
            <a:pPr marL="285750" indent="-285750" algn="l">
              <a:lnSpc>
                <a:spcPct val="93999"/>
              </a:lnSpc>
              <a:buChar char="•"/>
            </a:pPr>
            <a:endParaRPr lang="en-US" sz="1600">
              <a:ea typeface="+mn-lt"/>
              <a:cs typeface="+mn-lt"/>
            </a:endParaRPr>
          </a:p>
          <a:p>
            <a:pPr marL="285750" indent="-285750" algn="l">
              <a:lnSpc>
                <a:spcPct val="93999"/>
              </a:lnSpc>
              <a:buChar char="•"/>
            </a:pPr>
            <a:r>
              <a:rPr lang="en-US" sz="1800">
                <a:ea typeface="+mn-lt"/>
                <a:cs typeface="+mn-lt"/>
              </a:rPr>
              <a:t>Optimality of – log 4:</a:t>
            </a:r>
            <a:br>
              <a:rPr lang="en-US" sz="1600">
                <a:ea typeface="+mn-lt"/>
                <a:cs typeface="+mn-lt"/>
              </a:rPr>
            </a:br>
            <a:r>
              <a:rPr lang="en-US" sz="1600">
                <a:ea typeface="+mn-lt"/>
                <a:cs typeface="+mn-lt"/>
              </a:rPr>
              <a:t>Best possible Value of C(G)</a:t>
            </a:r>
            <a:br>
              <a:rPr lang="en-US" sz="1600">
                <a:ea typeface="+mn-lt"/>
                <a:cs typeface="+mn-lt"/>
              </a:rPr>
            </a:br>
            <a:br>
              <a:rPr lang="en-US" sz="1600">
                <a:ea typeface="+mn-lt"/>
                <a:cs typeface="+mn-lt"/>
              </a:rPr>
            </a:br>
            <a:br>
              <a:rPr lang="en-US" sz="1600">
                <a:ea typeface="+mn-lt"/>
                <a:cs typeface="+mn-lt"/>
              </a:rPr>
            </a:br>
            <a:br>
              <a:rPr lang="en-US" sz="1600">
                <a:ea typeface="+mn-lt"/>
                <a:cs typeface="+mn-lt"/>
              </a:rPr>
            </a:br>
            <a:br>
              <a:rPr lang="en-US" sz="1600">
                <a:ea typeface="+mn-lt"/>
                <a:cs typeface="+mn-lt"/>
              </a:rPr>
            </a:br>
            <a:r>
              <a:rPr lang="en-US" sz="1600">
                <a:ea typeface="+mn-lt"/>
                <a:cs typeface="+mn-lt"/>
              </a:rPr>
              <a:t>By subtracting this from C(G) = V (D</a:t>
            </a:r>
            <a:r>
              <a:rPr lang="en-US" sz="1600" baseline="30000">
                <a:ea typeface="+mn-lt"/>
                <a:cs typeface="+mn-lt"/>
              </a:rPr>
              <a:t>∗</a:t>
            </a:r>
            <a:r>
              <a:rPr lang="en-US" sz="1600" baseline="-25000">
                <a:ea typeface="+mn-lt"/>
                <a:cs typeface="+mn-lt"/>
              </a:rPr>
              <a:t>G</a:t>
            </a:r>
            <a:r>
              <a:rPr lang="en-US" sz="1600">
                <a:ea typeface="+mn-lt"/>
                <a:cs typeface="+mn-lt"/>
              </a:rPr>
              <a:t>, G) we obtain</a:t>
            </a:r>
            <a:br>
              <a:rPr lang="en-US" sz="1600">
                <a:ea typeface="+mn-lt"/>
                <a:cs typeface="+mn-lt"/>
              </a:rPr>
            </a:br>
            <a:br>
              <a:rPr lang="en-US" sz="1600">
                <a:ea typeface="+mn-lt"/>
                <a:cs typeface="+mn-lt"/>
              </a:rPr>
            </a:b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Arial"/>
            </a:endParaRPr>
          </a:p>
          <a:p>
            <a:pPr marL="285750" indent="-285750" algn="l">
              <a:lnSpc>
                <a:spcPct val="103999"/>
              </a:lnSpc>
              <a:buChar char="•"/>
            </a:pPr>
            <a:endParaRPr lang="en-US" sz="1600">
              <a:solidFill>
                <a:srgbClr val="FFFFFF"/>
              </a:solidFill>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cs typeface="Arial"/>
            </a:endParaRPr>
          </a:p>
          <a:p>
            <a:pPr marL="285750" indent="-285750" algn="l">
              <a:lnSpc>
                <a:spcPct val="113999"/>
              </a:lnSpc>
              <a:buChar char="•"/>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sz="1200">
              <a:solidFill>
                <a:srgbClr val="374151"/>
              </a:solidFill>
              <a:cs typeface="Arial"/>
            </a:endParaRPr>
          </a:p>
          <a:p>
            <a:pPr>
              <a:lnSpc>
                <a:spcPct val="113999"/>
              </a:lnSpc>
            </a:pPr>
            <a:endParaRPr lang="en-US">
              <a:solidFill>
                <a:srgbClr val="FFFFFF"/>
              </a:solidFill>
              <a:cs typeface="Arial"/>
            </a:endParaRPr>
          </a:p>
          <a:p>
            <a:pPr>
              <a:lnSpc>
                <a:spcPct val="113999"/>
              </a:lnSpc>
            </a:pPr>
            <a:endParaRPr lang="en-US">
              <a:cs typeface="Arial"/>
            </a:endParaRPr>
          </a:p>
        </p:txBody>
      </p:sp>
      <p:pic>
        <p:nvPicPr>
          <p:cNvPr id="2" name="Picture 1" descr="A black text with letters&#10;&#10;Description automatically generated">
            <a:extLst>
              <a:ext uri="{FF2B5EF4-FFF2-40B4-BE49-F238E27FC236}">
                <a16:creationId xmlns:a16="http://schemas.microsoft.com/office/drawing/2014/main" id="{7AAAD8CA-01F9-1FCE-80D1-A9780700DF32}"/>
              </a:ext>
            </a:extLst>
          </p:cNvPr>
          <p:cNvPicPr>
            <a:picLocks noChangeAspect="1"/>
          </p:cNvPicPr>
          <p:nvPr/>
        </p:nvPicPr>
        <p:blipFill>
          <a:blip r:embed="rId2"/>
          <a:stretch>
            <a:fillRect/>
          </a:stretch>
        </p:blipFill>
        <p:spPr>
          <a:xfrm>
            <a:off x="3547641" y="3797990"/>
            <a:ext cx="5897301" cy="689562"/>
          </a:xfrm>
          <a:prstGeom prst="rect">
            <a:avLst/>
          </a:prstGeom>
        </p:spPr>
      </p:pic>
      <p:pic>
        <p:nvPicPr>
          <p:cNvPr id="4" name="Picture 3" descr="A math equation with black text&#10;&#10;Description automatically generated">
            <a:extLst>
              <a:ext uri="{FF2B5EF4-FFF2-40B4-BE49-F238E27FC236}">
                <a16:creationId xmlns:a16="http://schemas.microsoft.com/office/drawing/2014/main" id="{45A0CF2A-59BE-E8D7-ADC4-669AF7C58197}"/>
              </a:ext>
            </a:extLst>
          </p:cNvPr>
          <p:cNvPicPr>
            <a:picLocks noChangeAspect="1"/>
          </p:cNvPicPr>
          <p:nvPr/>
        </p:nvPicPr>
        <p:blipFill>
          <a:blip r:embed="rId3"/>
          <a:stretch>
            <a:fillRect/>
          </a:stretch>
        </p:blipFill>
        <p:spPr>
          <a:xfrm>
            <a:off x="3306501" y="5036837"/>
            <a:ext cx="6524263" cy="835465"/>
          </a:xfrm>
          <a:prstGeom prst="rect">
            <a:avLst/>
          </a:prstGeom>
        </p:spPr>
      </p:pic>
    </p:spTree>
    <p:extLst>
      <p:ext uri="{BB962C8B-B14F-4D97-AF65-F5344CB8AC3E}">
        <p14:creationId xmlns:p14="http://schemas.microsoft.com/office/powerpoint/2010/main" val="3712046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22</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50726" y="334048"/>
            <a:ext cx="7286605" cy="634323"/>
          </a:xfrm>
        </p:spPr>
        <p:txBody>
          <a:bodyPr/>
          <a:lstStyle/>
          <a:p>
            <a:r>
              <a:rPr lang="en-US">
                <a:ln w="19050">
                  <a:solidFill>
                    <a:prstClr val="white"/>
                  </a:solidFill>
                </a:ln>
                <a:cs typeface="Posterama Bold"/>
              </a:rPr>
              <a:t>Theoretical results</a:t>
            </a:r>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492314" y="1314942"/>
            <a:ext cx="9392656" cy="4928708"/>
          </a:xfrm>
        </p:spPr>
        <p:txBody>
          <a:bodyPr vert="horz" lIns="91440" tIns="45720" rIns="91440" bIns="45720" rtlCol="0" anchor="t">
            <a:normAutofit/>
          </a:bodyPr>
          <a:lstStyle/>
          <a:p>
            <a:pPr marL="285750" indent="-285750" algn="l">
              <a:lnSpc>
                <a:spcPct val="103999"/>
              </a:lnSpc>
              <a:buChar char="•"/>
            </a:pPr>
            <a:r>
              <a:rPr lang="en-US" sz="1800">
                <a:ea typeface="+mn-lt"/>
                <a:cs typeface="+mn-lt"/>
              </a:rPr>
              <a:t>Interpreting the Result:</a:t>
            </a:r>
            <a:br>
              <a:rPr lang="en-US" sz="1600">
                <a:ea typeface="+mn-lt"/>
                <a:cs typeface="+mn-lt"/>
              </a:rPr>
            </a:br>
            <a:r>
              <a:rPr lang="en-US" sz="1600">
                <a:ea typeface="+mn-lt"/>
                <a:cs typeface="+mn-lt"/>
              </a:rPr>
              <a:t>Jensen- Shannon Divergence</a:t>
            </a:r>
            <a:br>
              <a:rPr lang="en-US" sz="1600">
                <a:ea typeface="+mn-lt"/>
                <a:cs typeface="+mn-lt"/>
              </a:rPr>
            </a:br>
            <a:br>
              <a:rPr lang="en-US" sz="1600">
                <a:ea typeface="+mn-lt"/>
                <a:cs typeface="+mn-lt"/>
              </a:rPr>
            </a:br>
            <a:br>
              <a:rPr lang="en-US" sz="1600">
                <a:ea typeface="+mn-lt"/>
                <a:cs typeface="+mn-lt"/>
              </a:rPr>
            </a:br>
            <a:br>
              <a:rPr lang="en-US" sz="1600">
                <a:ea typeface="+mn-lt"/>
                <a:cs typeface="+mn-lt"/>
              </a:rPr>
            </a:br>
            <a:r>
              <a:rPr lang="en-US" sz="1600">
                <a:solidFill>
                  <a:srgbClr val="FFFFFF"/>
                </a:solidFill>
                <a:ea typeface="+mn-lt"/>
                <a:cs typeface="+mn-lt"/>
              </a:rPr>
              <a:t>Jensen–Shannon divergence is non-negative, achieving zero only when distributions are identical.</a:t>
            </a:r>
            <a:br>
              <a:rPr lang="en-US" sz="1600">
                <a:solidFill>
                  <a:srgbClr val="FFFFFF"/>
                </a:solidFill>
                <a:ea typeface="+mn-lt"/>
                <a:cs typeface="+mn-lt"/>
              </a:rPr>
            </a:br>
            <a:endParaRPr lang="en-US" sz="1600">
              <a:solidFill>
                <a:srgbClr val="FFFFFF"/>
              </a:solidFill>
              <a:ea typeface="+mn-lt"/>
              <a:cs typeface="+mn-lt"/>
            </a:endParaRPr>
          </a:p>
          <a:p>
            <a:pPr marL="285750" indent="-285750" algn="l">
              <a:lnSpc>
                <a:spcPct val="103999"/>
              </a:lnSpc>
              <a:buChar char="•"/>
            </a:pPr>
            <a:r>
              <a:rPr lang="en-US" sz="1800">
                <a:ea typeface="+mn-lt"/>
                <a:cs typeface="+mn-lt"/>
              </a:rPr>
              <a:t>Conclusion:</a:t>
            </a:r>
            <a:br>
              <a:rPr lang="en-US" sz="1600">
                <a:ea typeface="+mn-lt"/>
                <a:cs typeface="+mn-lt"/>
              </a:rPr>
            </a:br>
            <a:r>
              <a:rPr lang="en-US" sz="1600">
                <a:ea typeface="+mn-lt"/>
                <a:cs typeface="+mn-lt"/>
              </a:rPr>
              <a:t>C</a:t>
            </a:r>
            <a:r>
              <a:rPr lang="en-US" sz="1600" baseline="30000">
                <a:ea typeface="+mn-lt"/>
                <a:cs typeface="+mn-lt"/>
              </a:rPr>
              <a:t>∗</a:t>
            </a:r>
            <a:r>
              <a:rPr lang="en-US" sz="1600">
                <a:ea typeface="+mn-lt"/>
                <a:cs typeface="+mn-lt"/>
              </a:rPr>
              <a:t> = - log(4) as Global Minimum: Achieved when </a:t>
            </a:r>
            <a:r>
              <a:rPr lang="en-US" sz="1600" err="1">
                <a:ea typeface="+mn-lt"/>
                <a:cs typeface="+mn-lt"/>
              </a:rPr>
              <a:t>p</a:t>
            </a:r>
            <a:r>
              <a:rPr lang="en-US" sz="1600" baseline="-25000" err="1">
                <a:ea typeface="+mn-lt"/>
                <a:cs typeface="+mn-lt"/>
              </a:rPr>
              <a:t>g</a:t>
            </a:r>
            <a:r>
              <a:rPr lang="en-US" sz="1600">
                <a:ea typeface="+mn-lt"/>
                <a:cs typeface="+mn-lt"/>
              </a:rPr>
              <a:t> = </a:t>
            </a:r>
            <a:r>
              <a:rPr lang="en-US" sz="1600" err="1">
                <a:ea typeface="+mn-lt"/>
                <a:cs typeface="+mn-lt"/>
              </a:rPr>
              <a:t>p</a:t>
            </a:r>
            <a:r>
              <a:rPr lang="en-US" sz="1600" baseline="-25000" err="1">
                <a:ea typeface="+mn-lt"/>
                <a:cs typeface="+mn-lt"/>
              </a:rPr>
              <a:t>data</a:t>
            </a:r>
            <a:r>
              <a:rPr lang="en-US" sz="1600">
                <a:ea typeface="+mn-lt"/>
                <a:cs typeface="+mn-lt"/>
              </a:rPr>
              <a:t>.</a:t>
            </a:r>
            <a:br>
              <a:rPr lang="en-US" sz="1600">
                <a:ea typeface="+mn-lt"/>
                <a:cs typeface="+mn-lt"/>
              </a:rPr>
            </a:br>
            <a:r>
              <a:rPr lang="en-US" sz="1600">
                <a:ea typeface="+mn-lt"/>
                <a:cs typeface="+mn-lt"/>
              </a:rPr>
              <a:t>Demonstrates that the generator perfectly replicates the data generating process to attain the minimum value of the training criterion.</a:t>
            </a:r>
            <a:endParaRPr lang="en-US"/>
          </a:p>
          <a:p>
            <a:pPr marL="285750" indent="-285750" algn="l">
              <a:lnSpc>
                <a:spcPct val="103999"/>
              </a:lnSpc>
              <a:buChar char="•"/>
            </a:pPr>
            <a:endParaRPr lang="en-US" sz="1600">
              <a:ea typeface="+mn-lt"/>
              <a:cs typeface="+mn-lt"/>
            </a:endParaRPr>
          </a:p>
          <a:p>
            <a:pPr algn="l">
              <a:lnSpc>
                <a:spcPct val="103999"/>
              </a:lnSpc>
            </a:pPr>
            <a:br>
              <a:rPr lang="en-US" sz="1600">
                <a:ea typeface="+mn-lt"/>
                <a:cs typeface="+mn-lt"/>
              </a:rPr>
            </a:br>
            <a:br>
              <a:rPr lang="en-US" sz="1600">
                <a:ea typeface="+mn-lt"/>
                <a:cs typeface="+mn-lt"/>
              </a:rPr>
            </a:br>
            <a:endParaRPr lang="en-US"/>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Arial"/>
            </a:endParaRPr>
          </a:p>
          <a:p>
            <a:pPr marL="285750" indent="-285750" algn="l">
              <a:lnSpc>
                <a:spcPct val="103999"/>
              </a:lnSpc>
              <a:buChar char="•"/>
            </a:pPr>
            <a:endParaRPr lang="en-US" sz="1600">
              <a:solidFill>
                <a:srgbClr val="FFFFFF"/>
              </a:solidFill>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cs typeface="Arial"/>
            </a:endParaRPr>
          </a:p>
          <a:p>
            <a:pPr marL="285750" indent="-285750" algn="l">
              <a:lnSpc>
                <a:spcPct val="113999"/>
              </a:lnSpc>
              <a:buChar char="•"/>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sz="1200">
              <a:solidFill>
                <a:srgbClr val="374151"/>
              </a:solidFill>
              <a:cs typeface="Arial"/>
            </a:endParaRPr>
          </a:p>
          <a:p>
            <a:pPr>
              <a:lnSpc>
                <a:spcPct val="113999"/>
              </a:lnSpc>
            </a:pPr>
            <a:endParaRPr lang="en-US">
              <a:solidFill>
                <a:srgbClr val="FFFFFF"/>
              </a:solidFill>
              <a:cs typeface="Arial"/>
            </a:endParaRPr>
          </a:p>
          <a:p>
            <a:pPr>
              <a:lnSpc>
                <a:spcPct val="113999"/>
              </a:lnSpc>
            </a:pPr>
            <a:endParaRPr lang="en-US">
              <a:cs typeface="Arial"/>
            </a:endParaRPr>
          </a:p>
        </p:txBody>
      </p:sp>
      <p:pic>
        <p:nvPicPr>
          <p:cNvPr id="8" name="Picture 7" descr="A black and white image of a smiley face plus two&#10;&#10;Description automatically generated">
            <a:extLst>
              <a:ext uri="{FF2B5EF4-FFF2-40B4-BE49-F238E27FC236}">
                <a16:creationId xmlns:a16="http://schemas.microsoft.com/office/drawing/2014/main" id="{EBA7FAC1-F133-21E1-46B6-F01D2D257D1B}"/>
              </a:ext>
            </a:extLst>
          </p:cNvPr>
          <p:cNvPicPr>
            <a:picLocks noChangeAspect="1"/>
          </p:cNvPicPr>
          <p:nvPr/>
        </p:nvPicPr>
        <p:blipFill>
          <a:blip r:embed="rId2"/>
          <a:stretch>
            <a:fillRect/>
          </a:stretch>
        </p:blipFill>
        <p:spPr>
          <a:xfrm>
            <a:off x="4114349" y="1888406"/>
            <a:ext cx="4078798" cy="615427"/>
          </a:xfrm>
          <a:prstGeom prst="rect">
            <a:avLst/>
          </a:prstGeom>
        </p:spPr>
      </p:pic>
    </p:spTree>
    <p:extLst>
      <p:ext uri="{BB962C8B-B14F-4D97-AF65-F5344CB8AC3E}">
        <p14:creationId xmlns:p14="http://schemas.microsoft.com/office/powerpoint/2010/main" val="2269449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23</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50726" y="218301"/>
            <a:ext cx="7286605" cy="634323"/>
          </a:xfrm>
        </p:spPr>
        <p:txBody>
          <a:bodyPr/>
          <a:lstStyle/>
          <a:p>
            <a:r>
              <a:rPr lang="en-US">
                <a:ln w="19050">
                  <a:solidFill>
                    <a:prstClr val="white"/>
                  </a:solidFill>
                </a:ln>
                <a:cs typeface="Posterama Bold"/>
              </a:rPr>
              <a:t>Theoretical results</a:t>
            </a:r>
            <a:endParaRPr lang="en-US"/>
          </a:p>
        </p:txBody>
      </p:sp>
      <p:sp>
        <p:nvSpPr>
          <p:cNvPr id="6" name="Text Placeholder 20">
            <a:extLst>
              <a:ext uri="{FF2B5EF4-FFF2-40B4-BE49-F238E27FC236}">
                <a16:creationId xmlns:a16="http://schemas.microsoft.com/office/drawing/2014/main" id="{728701B4-CEB1-68C9-2A5B-D44CF6B6E43B}"/>
              </a:ext>
            </a:extLst>
          </p:cNvPr>
          <p:cNvSpPr>
            <a:spLocks noGrp="1"/>
          </p:cNvSpPr>
          <p:nvPr>
            <p:ph type="body" sz="quarter" idx="27"/>
          </p:nvPr>
        </p:nvSpPr>
        <p:spPr>
          <a:xfrm>
            <a:off x="1559832" y="846155"/>
            <a:ext cx="4535388" cy="339725"/>
          </a:xfrm>
        </p:spPr>
        <p:txBody>
          <a:bodyPr vert="horz" lIns="91440" tIns="45720" rIns="91440" bIns="45720" rtlCol="0" anchor="t">
            <a:normAutofit/>
          </a:bodyPr>
          <a:lstStyle/>
          <a:p>
            <a:pPr algn="l">
              <a:lnSpc>
                <a:spcPct val="100000"/>
              </a:lnSpc>
              <a:spcBef>
                <a:spcPts val="0"/>
              </a:spcBef>
            </a:pPr>
            <a:r>
              <a:rPr lang="en-US">
                <a:cs typeface="Posterama"/>
              </a:rPr>
              <a:t>Convergence of algorithm 1</a:t>
            </a:r>
            <a:endParaRPr lang="en-US" baseline="-25000"/>
          </a:p>
          <a:p>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222237" y="1179904"/>
            <a:ext cx="10415086" cy="5102328"/>
          </a:xfrm>
        </p:spPr>
        <p:txBody>
          <a:bodyPr vert="horz" lIns="91440" tIns="45720" rIns="91440" bIns="45720" rtlCol="0" anchor="t">
            <a:normAutofit lnSpcReduction="10000"/>
          </a:bodyPr>
          <a:lstStyle/>
          <a:p>
            <a:pPr marL="285750" indent="-285750" algn="l">
              <a:lnSpc>
                <a:spcPct val="103999"/>
              </a:lnSpc>
              <a:buChar char="•"/>
            </a:pPr>
            <a:r>
              <a:rPr lang="en-US" sz="1800">
                <a:solidFill>
                  <a:srgbClr val="FFFFFF"/>
                </a:solidFill>
                <a:ea typeface="+mn-lt"/>
                <a:cs typeface="+mn-lt"/>
              </a:rPr>
              <a:t>Proposition 2: </a:t>
            </a:r>
            <a:r>
              <a:rPr lang="en-US" sz="1600" i="1">
                <a:solidFill>
                  <a:srgbClr val="FFFFFF"/>
                </a:solidFill>
                <a:ea typeface="+mn-lt"/>
                <a:cs typeface="+mn-lt"/>
              </a:rPr>
              <a:t>If G and D have enough capacity, and at each step of Algorithm 1, the discriminator is allowed to reach its optimum given G, and </a:t>
            </a:r>
            <a:r>
              <a:rPr lang="en-US" sz="1600" i="1" err="1">
                <a:solidFill>
                  <a:srgbClr val="FFFFFF"/>
                </a:solidFill>
                <a:ea typeface="+mn-lt"/>
                <a:cs typeface="+mn-lt"/>
              </a:rPr>
              <a:t>pg</a:t>
            </a:r>
            <a:r>
              <a:rPr lang="en-US" sz="1600" i="1">
                <a:solidFill>
                  <a:srgbClr val="FFFFFF"/>
                </a:solidFill>
                <a:ea typeface="+mn-lt"/>
                <a:cs typeface="+mn-lt"/>
              </a:rPr>
              <a:t> is updated so to improve the criterion</a:t>
            </a:r>
            <a:br>
              <a:rPr lang="en-US"/>
            </a:br>
            <a:br>
              <a:rPr lang="en-US"/>
            </a:br>
            <a:br>
              <a:rPr lang="en-US"/>
            </a:br>
            <a:br>
              <a:rPr lang="en-US"/>
            </a:br>
            <a:br>
              <a:rPr lang="en-US"/>
            </a:br>
            <a:r>
              <a:rPr lang="en-US" sz="1600" i="1"/>
              <a:t>then </a:t>
            </a:r>
            <a:r>
              <a:rPr lang="en-US" sz="1600" i="1" err="1"/>
              <a:t>p</a:t>
            </a:r>
            <a:r>
              <a:rPr lang="en-US" sz="1600" i="1" baseline="-25000" err="1"/>
              <a:t>g</a:t>
            </a:r>
            <a:r>
              <a:rPr lang="en-US" sz="1600" i="1"/>
              <a:t> converges to </a:t>
            </a:r>
            <a:r>
              <a:rPr lang="en-US" sz="1600" i="1" err="1"/>
              <a:t>p</a:t>
            </a:r>
            <a:r>
              <a:rPr lang="en-US" sz="1600" i="1" baseline="-25000" err="1"/>
              <a:t>data</a:t>
            </a:r>
            <a:r>
              <a:rPr lang="en-US" sz="1600" i="1" baseline="-25000"/>
              <a:t>.</a:t>
            </a:r>
            <a:br>
              <a:rPr lang="en-US"/>
            </a:br>
            <a:endParaRPr lang="en-US"/>
          </a:p>
          <a:p>
            <a:pPr marL="285750" indent="-285750" algn="l">
              <a:lnSpc>
                <a:spcPct val="83999"/>
              </a:lnSpc>
              <a:buChar char="•"/>
            </a:pPr>
            <a:r>
              <a:rPr lang="en-US" sz="1800">
                <a:ea typeface="+mn-lt"/>
                <a:cs typeface="+mn-lt"/>
              </a:rPr>
              <a:t>Proof:</a:t>
            </a:r>
            <a:br>
              <a:rPr lang="en-US" sz="1800">
                <a:ea typeface="+mn-lt"/>
                <a:cs typeface="+mn-lt"/>
              </a:rPr>
            </a:br>
            <a:r>
              <a:rPr lang="en-US" sz="1800">
                <a:ea typeface="+mn-lt"/>
                <a:cs typeface="+mn-lt"/>
              </a:rPr>
              <a:t>        </a:t>
            </a:r>
            <a:r>
              <a:rPr lang="en-US" sz="1600">
                <a:ea typeface="+mn-lt"/>
                <a:cs typeface="+mn-lt"/>
              </a:rPr>
              <a:t>   </a:t>
            </a:r>
            <a:r>
              <a:rPr lang="en-US" sz="1600">
                <a:solidFill>
                  <a:srgbClr val="FFFFFF"/>
                </a:solidFill>
                <a:ea typeface="+mn-lt"/>
                <a:cs typeface="+mn-lt"/>
              </a:rPr>
              <a:t>Consider V(G, D) = U(</a:t>
            </a:r>
            <a:r>
              <a:rPr lang="en-US" sz="1600" err="1">
                <a:solidFill>
                  <a:srgbClr val="FFFFFF"/>
                </a:solidFill>
                <a:ea typeface="+mn-lt"/>
                <a:cs typeface="+mn-lt"/>
              </a:rPr>
              <a:t>p</a:t>
            </a:r>
            <a:r>
              <a:rPr lang="en-US" sz="1600" baseline="-25000" err="1">
                <a:solidFill>
                  <a:srgbClr val="FFFFFF"/>
                </a:solidFill>
                <a:ea typeface="+mn-lt"/>
                <a:cs typeface="+mn-lt"/>
              </a:rPr>
              <a:t>g</a:t>
            </a:r>
            <a:r>
              <a:rPr lang="en-US" sz="1600">
                <a:solidFill>
                  <a:srgbClr val="FFFFFF"/>
                </a:solidFill>
                <a:ea typeface="+mn-lt"/>
                <a:cs typeface="+mn-lt"/>
              </a:rPr>
              <a:t>, D) as a function of p</a:t>
            </a:r>
            <a:r>
              <a:rPr lang="en-US" sz="1600" baseline="-25000">
                <a:solidFill>
                  <a:srgbClr val="FFFFFF"/>
                </a:solidFill>
                <a:ea typeface="+mn-lt"/>
                <a:cs typeface="+mn-lt"/>
              </a:rPr>
              <a:t>g</a:t>
            </a:r>
            <a:r>
              <a:rPr lang="en-US" sz="1600">
                <a:solidFill>
                  <a:srgbClr val="FFFFFF"/>
                </a:solidFill>
                <a:ea typeface="+mn-lt"/>
                <a:cs typeface="+mn-lt"/>
              </a:rPr>
              <a:t>.</a:t>
            </a:r>
            <a:br>
              <a:rPr lang="en-US" sz="1600">
                <a:ea typeface="+mn-lt"/>
                <a:cs typeface="+mn-lt"/>
              </a:rPr>
            </a:br>
            <a:r>
              <a:rPr lang="en-US" sz="1600">
                <a:ea typeface="+mn-lt"/>
                <a:cs typeface="+mn-lt"/>
              </a:rPr>
              <a:t>           Noting that U(</a:t>
            </a:r>
            <a:r>
              <a:rPr lang="en-US" sz="1600" err="1">
                <a:ea typeface="+mn-lt"/>
                <a:cs typeface="+mn-lt"/>
              </a:rPr>
              <a:t>p</a:t>
            </a:r>
            <a:r>
              <a:rPr lang="en-US" sz="1600" baseline="-25000" err="1">
                <a:ea typeface="+mn-lt"/>
                <a:cs typeface="+mn-lt"/>
              </a:rPr>
              <a:t>g</a:t>
            </a:r>
            <a:r>
              <a:rPr lang="en-US" sz="1600">
                <a:ea typeface="+mn-lt"/>
                <a:cs typeface="+mn-lt"/>
              </a:rPr>
              <a:t>, D) is convex in p</a:t>
            </a:r>
            <a:r>
              <a:rPr lang="en-US" sz="1600" baseline="-25000">
                <a:ea typeface="+mn-lt"/>
                <a:cs typeface="+mn-lt"/>
              </a:rPr>
              <a:t>g</a:t>
            </a:r>
            <a:r>
              <a:rPr lang="en-US" sz="1600">
                <a:ea typeface="+mn-lt"/>
                <a:cs typeface="+mn-lt"/>
              </a:rPr>
              <a:t>.</a:t>
            </a:r>
            <a:br>
              <a:rPr lang="en-US" sz="1600">
                <a:ea typeface="+mn-lt"/>
                <a:cs typeface="+mn-lt"/>
              </a:rPr>
            </a:br>
            <a:br>
              <a:rPr lang="en-US" sz="1800">
                <a:ea typeface="+mn-lt"/>
                <a:cs typeface="+mn-lt"/>
              </a:rPr>
            </a:br>
            <a:r>
              <a:rPr lang="en-US" sz="1800">
                <a:ea typeface="+mn-lt"/>
                <a:cs typeface="+mn-lt"/>
              </a:rPr>
              <a:t>Convexity and </a:t>
            </a:r>
            <a:r>
              <a:rPr lang="en-US" sz="1800" err="1">
                <a:ea typeface="+mn-lt"/>
                <a:cs typeface="+mn-lt"/>
              </a:rPr>
              <a:t>Subderivatives</a:t>
            </a:r>
            <a:br>
              <a:rPr lang="en-US" sz="1800">
                <a:ea typeface="+mn-lt"/>
                <a:cs typeface="+mn-lt"/>
              </a:rPr>
            </a:br>
            <a:r>
              <a:rPr lang="en-US" sz="1800">
                <a:ea typeface="+mn-lt"/>
                <a:cs typeface="+mn-lt"/>
              </a:rPr>
              <a:t>          </a:t>
            </a:r>
            <a:r>
              <a:rPr lang="en-US" sz="1600">
                <a:ea typeface="+mn-lt"/>
                <a:cs typeface="+mn-lt"/>
              </a:rPr>
              <a:t>Convexity property: </a:t>
            </a:r>
            <a:r>
              <a:rPr lang="en-US" sz="1600" err="1">
                <a:ea typeface="+mn-lt"/>
                <a:cs typeface="+mn-lt"/>
              </a:rPr>
              <a:t>Subderivatives</a:t>
            </a:r>
            <a:r>
              <a:rPr lang="en-US" sz="1600">
                <a:ea typeface="+mn-lt"/>
                <a:cs typeface="+mn-lt"/>
              </a:rPr>
              <a:t> of a supremum of convex functions.</a:t>
            </a:r>
            <a:br>
              <a:rPr lang="en-US" sz="1600"/>
            </a:br>
            <a:r>
              <a:rPr lang="en-US" sz="1600"/>
              <a:t>            The derivative at the maximum point is included in the </a:t>
            </a:r>
            <a:r>
              <a:rPr lang="en-US" sz="1600" err="1"/>
              <a:t>subderivatives</a:t>
            </a:r>
            <a:r>
              <a:rPr lang="en-US" sz="1600"/>
              <a:t>.</a:t>
            </a:r>
            <a:br>
              <a:rPr lang="en-US" sz="1600">
                <a:ea typeface="+mn-lt"/>
                <a:cs typeface="+mn-lt"/>
              </a:rPr>
            </a:br>
            <a:br>
              <a:rPr lang="en-US" sz="1600">
                <a:ea typeface="+mn-lt"/>
                <a:cs typeface="+mn-lt"/>
              </a:rPr>
            </a:br>
            <a:r>
              <a:rPr lang="en-US" sz="1800">
                <a:ea typeface="+mn-lt"/>
                <a:cs typeface="+mn-lt"/>
              </a:rPr>
              <a:t>Gradient Descent Update</a:t>
            </a:r>
            <a:br>
              <a:rPr lang="en-US" sz="1800">
                <a:ea typeface="+mn-lt"/>
                <a:cs typeface="+mn-lt"/>
              </a:rPr>
            </a:br>
            <a:r>
              <a:rPr lang="en-US" sz="1800">
                <a:ea typeface="+mn-lt"/>
                <a:cs typeface="+mn-lt"/>
              </a:rPr>
              <a:t>          </a:t>
            </a:r>
            <a:r>
              <a:rPr lang="en-US" sz="1600">
                <a:ea typeface="+mn-lt"/>
                <a:cs typeface="+mn-lt"/>
              </a:rPr>
              <a:t>Equivalence to Gradient Descent: Update for </a:t>
            </a:r>
            <a:r>
              <a:rPr lang="en-US" sz="1600" err="1">
                <a:ea typeface="+mn-lt"/>
                <a:cs typeface="+mn-lt"/>
              </a:rPr>
              <a:t>p</a:t>
            </a:r>
            <a:r>
              <a:rPr lang="en-US" sz="1600" baseline="-25000" err="1">
                <a:ea typeface="+mn-lt"/>
                <a:cs typeface="+mn-lt"/>
              </a:rPr>
              <a:t>g</a:t>
            </a:r>
            <a:r>
              <a:rPr lang="en-US" sz="1600">
                <a:ea typeface="+mn-lt"/>
                <a:cs typeface="+mn-lt"/>
              </a:rPr>
              <a:t> at optimal D given G.</a:t>
            </a:r>
            <a:br>
              <a:rPr lang="en-US" sz="1600">
                <a:ea typeface="+mn-lt"/>
                <a:cs typeface="+mn-lt"/>
              </a:rPr>
            </a:br>
            <a:r>
              <a:rPr lang="en-US" sz="1600">
                <a:ea typeface="+mn-lt"/>
                <a:cs typeface="+mn-lt"/>
              </a:rPr>
              <a:t>           </a:t>
            </a:r>
            <a:r>
              <a:rPr lang="en-US" sz="1600" err="1">
                <a:ea typeface="+mn-lt"/>
                <a:cs typeface="+mn-lt"/>
              </a:rPr>
              <a:t>sup</a:t>
            </a:r>
            <a:r>
              <a:rPr lang="en-US" sz="1600" baseline="-25000" err="1">
                <a:ea typeface="+mn-lt"/>
                <a:cs typeface="+mn-lt"/>
              </a:rPr>
              <a:t>D</a:t>
            </a:r>
            <a:r>
              <a:rPr lang="en-US" sz="1600" err="1">
                <a:ea typeface="+mn-lt"/>
                <a:cs typeface="+mn-lt"/>
              </a:rPr>
              <a:t>U</a:t>
            </a:r>
            <a:r>
              <a:rPr lang="en-US" sz="1600">
                <a:ea typeface="+mn-lt"/>
                <a:cs typeface="+mn-lt"/>
              </a:rPr>
              <a:t>(</a:t>
            </a:r>
            <a:r>
              <a:rPr lang="en-US" sz="1600" err="1">
                <a:ea typeface="+mn-lt"/>
                <a:cs typeface="+mn-lt"/>
              </a:rPr>
              <a:t>p</a:t>
            </a:r>
            <a:r>
              <a:rPr lang="en-US" sz="1600" baseline="-25000" err="1">
                <a:ea typeface="+mn-lt"/>
                <a:cs typeface="+mn-lt"/>
              </a:rPr>
              <a:t>g</a:t>
            </a:r>
            <a:r>
              <a:rPr lang="en-US" sz="1600">
                <a:ea typeface="+mn-lt"/>
                <a:cs typeface="+mn-lt"/>
              </a:rPr>
              <a:t>, D) is convex in </a:t>
            </a:r>
            <a:r>
              <a:rPr lang="en-US" sz="1600" err="1">
                <a:ea typeface="+mn-lt"/>
                <a:cs typeface="+mn-lt"/>
              </a:rPr>
              <a:t>p</a:t>
            </a:r>
            <a:r>
              <a:rPr lang="en-US" sz="1600" baseline="-25000" err="1">
                <a:ea typeface="+mn-lt"/>
                <a:cs typeface="+mn-lt"/>
              </a:rPr>
              <a:t>g</a:t>
            </a:r>
            <a:r>
              <a:rPr lang="en-US" sz="1600">
                <a:ea typeface="+mn-lt"/>
                <a:cs typeface="+mn-lt"/>
              </a:rPr>
              <a:t> with a unique global optima (Theorem 1).</a:t>
            </a:r>
            <a:br>
              <a:rPr lang="en-US" sz="1600">
                <a:ea typeface="+mn-lt"/>
                <a:cs typeface="+mn-lt"/>
              </a:rPr>
            </a:br>
            <a:endParaRPr lang="en-US" sz="1600"/>
          </a:p>
          <a:p>
            <a:pPr algn="l">
              <a:lnSpc>
                <a:spcPct val="93999"/>
              </a:lnSpc>
            </a:pPr>
            <a:r>
              <a:rPr lang="en-US" sz="1800">
                <a:ea typeface="+mn-lt"/>
                <a:cs typeface="+mn-lt"/>
              </a:rPr>
              <a:t>     Convergence of </a:t>
            </a:r>
            <a:r>
              <a:rPr lang="en-US" sz="1800" err="1">
                <a:ea typeface="+mn-lt"/>
                <a:cs typeface="+mn-lt"/>
              </a:rPr>
              <a:t>p</a:t>
            </a:r>
            <a:r>
              <a:rPr lang="en-US" sz="1800" baseline="-25000" err="1">
                <a:ea typeface="+mn-lt"/>
                <a:cs typeface="+mn-lt"/>
              </a:rPr>
              <a:t>g</a:t>
            </a:r>
            <a:r>
              <a:rPr lang="en-US" sz="1800" baseline="-25000">
                <a:ea typeface="+mn-lt"/>
                <a:cs typeface="+mn-lt"/>
              </a:rPr>
              <a:t> </a:t>
            </a:r>
            <a:br>
              <a:rPr lang="en-US" sz="1800">
                <a:ea typeface="+mn-lt"/>
                <a:cs typeface="+mn-lt"/>
              </a:rPr>
            </a:br>
            <a:r>
              <a:rPr lang="en-US" sz="1800">
                <a:ea typeface="+mn-lt"/>
                <a:cs typeface="+mn-lt"/>
              </a:rPr>
              <a:t>        </a:t>
            </a:r>
            <a:r>
              <a:rPr lang="en-US" sz="1600">
                <a:ea typeface="+mn-lt"/>
                <a:cs typeface="+mn-lt"/>
              </a:rPr>
              <a:t>      With sufficiently small updates of </a:t>
            </a:r>
            <a:r>
              <a:rPr lang="en-US" sz="1600" err="1">
                <a:ea typeface="+mn-lt"/>
                <a:cs typeface="+mn-lt"/>
              </a:rPr>
              <a:t>p</a:t>
            </a:r>
            <a:r>
              <a:rPr lang="en-US" sz="1600" baseline="-25000" err="1">
                <a:ea typeface="+mn-lt"/>
                <a:cs typeface="+mn-lt"/>
              </a:rPr>
              <a:t>g</a:t>
            </a:r>
            <a:r>
              <a:rPr lang="en-US" sz="1600">
                <a:ea typeface="+mn-lt"/>
                <a:cs typeface="+mn-lt"/>
              </a:rPr>
              <a:t> , </a:t>
            </a:r>
            <a:r>
              <a:rPr lang="en-US" sz="1600" err="1">
                <a:ea typeface="+mn-lt"/>
                <a:cs typeface="+mn-lt"/>
              </a:rPr>
              <a:t>p</a:t>
            </a:r>
            <a:r>
              <a:rPr lang="en-US" sz="1600" baseline="-25000" err="1">
                <a:ea typeface="+mn-lt"/>
                <a:cs typeface="+mn-lt"/>
              </a:rPr>
              <a:t>g</a:t>
            </a:r>
            <a:r>
              <a:rPr lang="en-US" sz="1600" baseline="-25000">
                <a:ea typeface="+mn-lt"/>
                <a:cs typeface="+mn-lt"/>
              </a:rPr>
              <a:t>  </a:t>
            </a:r>
            <a:r>
              <a:rPr lang="en-US" sz="1600">
                <a:ea typeface="+mn-lt"/>
                <a:cs typeface="+mn-lt"/>
              </a:rPr>
              <a:t>converges to </a:t>
            </a:r>
            <a:r>
              <a:rPr lang="en-US" sz="1600" err="1">
                <a:ea typeface="+mn-lt"/>
                <a:cs typeface="+mn-lt"/>
              </a:rPr>
              <a:t>p</a:t>
            </a:r>
            <a:r>
              <a:rPr lang="en-US" sz="1600" baseline="-25000" err="1">
                <a:ea typeface="+mn-lt"/>
                <a:cs typeface="+mn-lt"/>
              </a:rPr>
              <a:t>x</a:t>
            </a:r>
            <a:r>
              <a:rPr lang="en-US" sz="1600">
                <a:ea typeface="+mn-lt"/>
                <a:cs typeface="+mn-lt"/>
              </a:rPr>
              <a:t>, the data distribution.</a:t>
            </a:r>
            <a:br>
              <a:rPr lang="en-US" sz="1600">
                <a:ea typeface="+mn-lt"/>
                <a:cs typeface="+mn-lt"/>
              </a:rPr>
            </a:b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Arial"/>
            </a:endParaRPr>
          </a:p>
          <a:p>
            <a:pPr marL="285750" indent="-285750" algn="l">
              <a:lnSpc>
                <a:spcPct val="103999"/>
              </a:lnSpc>
              <a:buChar char="•"/>
            </a:pPr>
            <a:endParaRPr lang="en-US" sz="1600">
              <a:solidFill>
                <a:srgbClr val="FFFFFF"/>
              </a:solidFill>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cs typeface="Arial"/>
            </a:endParaRPr>
          </a:p>
          <a:p>
            <a:pPr marL="285750" indent="-285750" algn="l">
              <a:lnSpc>
                <a:spcPct val="113999"/>
              </a:lnSpc>
              <a:buChar char="•"/>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sz="1200">
              <a:solidFill>
                <a:srgbClr val="374151"/>
              </a:solidFill>
              <a:cs typeface="Arial"/>
            </a:endParaRPr>
          </a:p>
          <a:p>
            <a:pPr>
              <a:lnSpc>
                <a:spcPct val="113999"/>
              </a:lnSpc>
            </a:pPr>
            <a:endParaRPr lang="en-US">
              <a:solidFill>
                <a:srgbClr val="FFFFFF"/>
              </a:solidFill>
              <a:cs typeface="Arial"/>
            </a:endParaRPr>
          </a:p>
          <a:p>
            <a:pPr>
              <a:lnSpc>
                <a:spcPct val="113999"/>
              </a:lnSpc>
            </a:pPr>
            <a:endParaRPr lang="en-US">
              <a:cs typeface="Arial"/>
            </a:endParaRPr>
          </a:p>
        </p:txBody>
      </p:sp>
      <p:pic>
        <p:nvPicPr>
          <p:cNvPr id="5" name="Picture 4">
            <a:extLst>
              <a:ext uri="{FF2B5EF4-FFF2-40B4-BE49-F238E27FC236}">
                <a16:creationId xmlns:a16="http://schemas.microsoft.com/office/drawing/2014/main" id="{A4D417E6-A45B-A770-1A92-C08C2812B04A}"/>
              </a:ext>
            </a:extLst>
          </p:cNvPr>
          <p:cNvPicPr>
            <a:picLocks noChangeAspect="1"/>
          </p:cNvPicPr>
          <p:nvPr/>
        </p:nvPicPr>
        <p:blipFill>
          <a:blip r:embed="rId2"/>
          <a:stretch>
            <a:fillRect/>
          </a:stretch>
        </p:blipFill>
        <p:spPr>
          <a:xfrm>
            <a:off x="3885236" y="1903034"/>
            <a:ext cx="4855579" cy="592311"/>
          </a:xfrm>
          <a:prstGeom prst="rect">
            <a:avLst/>
          </a:prstGeom>
        </p:spPr>
      </p:pic>
    </p:spTree>
    <p:extLst>
      <p:ext uri="{BB962C8B-B14F-4D97-AF65-F5344CB8AC3E}">
        <p14:creationId xmlns:p14="http://schemas.microsoft.com/office/powerpoint/2010/main" val="2659787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24</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50726" y="218301"/>
            <a:ext cx="7286605" cy="634323"/>
          </a:xfrm>
        </p:spPr>
        <p:txBody>
          <a:bodyPr/>
          <a:lstStyle/>
          <a:p>
            <a:r>
              <a:rPr lang="en-US">
                <a:ln w="19050">
                  <a:solidFill>
                    <a:prstClr val="white"/>
                  </a:solidFill>
                </a:ln>
                <a:cs typeface="Posterama Bold"/>
              </a:rPr>
              <a:t>Theoretical results</a:t>
            </a:r>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183655" y="1093095"/>
            <a:ext cx="10434377" cy="5372403"/>
          </a:xfrm>
        </p:spPr>
        <p:txBody>
          <a:bodyPr vert="horz" lIns="91440" tIns="45720" rIns="91440" bIns="45720" rtlCol="0" anchor="t">
            <a:normAutofit/>
          </a:bodyPr>
          <a:lstStyle/>
          <a:p>
            <a:pPr marL="285750" indent="-285750" algn="l">
              <a:lnSpc>
                <a:spcPct val="103999"/>
              </a:lnSpc>
              <a:buChar char="•"/>
            </a:pPr>
            <a:endParaRPr lang="en-US"/>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mn-lt"/>
            </a:endParaRPr>
          </a:p>
          <a:p>
            <a:pPr marL="285750" indent="-285750" algn="l">
              <a:lnSpc>
                <a:spcPct val="103999"/>
              </a:lnSpc>
              <a:buChar char="•"/>
            </a:pPr>
            <a:endParaRPr lang="en-US" sz="1600">
              <a:ea typeface="+mn-lt"/>
              <a:cs typeface="Arial"/>
            </a:endParaRPr>
          </a:p>
          <a:p>
            <a:pPr marL="285750" indent="-285750" algn="l">
              <a:lnSpc>
                <a:spcPct val="103999"/>
              </a:lnSpc>
              <a:buChar char="•"/>
            </a:pPr>
            <a:endParaRPr lang="en-US" sz="1600">
              <a:ea typeface="+mn-lt"/>
              <a:cs typeface="Arial"/>
            </a:endParaRPr>
          </a:p>
          <a:p>
            <a:pPr marL="285750" indent="-285750" algn="l">
              <a:lnSpc>
                <a:spcPct val="103999"/>
              </a:lnSpc>
              <a:buChar char="•"/>
            </a:pPr>
            <a:endParaRPr lang="en-US" sz="1600">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ea typeface="+mn-lt"/>
              <a:cs typeface="Arial"/>
            </a:endParaRPr>
          </a:p>
          <a:p>
            <a:pPr marL="285750" indent="-285750" algn="l">
              <a:lnSpc>
                <a:spcPct val="113999"/>
              </a:lnSpc>
              <a:buChar char="•"/>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a:solidFill>
                <a:srgbClr val="FFFFFF"/>
              </a:solidFill>
              <a:cs typeface="Arial"/>
            </a:endParaRPr>
          </a:p>
          <a:p>
            <a:pPr algn="l">
              <a:lnSpc>
                <a:spcPct val="113999"/>
              </a:lnSpc>
            </a:pPr>
            <a:endParaRPr lang="en-US" sz="1200">
              <a:solidFill>
                <a:srgbClr val="374151"/>
              </a:solidFill>
              <a:cs typeface="Arial"/>
            </a:endParaRPr>
          </a:p>
          <a:p>
            <a:pPr>
              <a:lnSpc>
                <a:spcPct val="113999"/>
              </a:lnSpc>
            </a:pPr>
            <a:endParaRPr lang="en-US">
              <a:solidFill>
                <a:srgbClr val="FFFFFF"/>
              </a:solidFill>
              <a:cs typeface="Arial"/>
            </a:endParaRPr>
          </a:p>
          <a:p>
            <a:pPr>
              <a:lnSpc>
                <a:spcPct val="113999"/>
              </a:lnSpc>
            </a:pPr>
            <a:endParaRPr lang="en-US">
              <a:solidFill>
                <a:srgbClr val="FFFFFF"/>
              </a:solidFill>
              <a:cs typeface="Arial"/>
            </a:endParaRPr>
          </a:p>
        </p:txBody>
      </p:sp>
      <p:pic>
        <p:nvPicPr>
          <p:cNvPr id="2" name="Picture 1" descr="A text on a white background&#10;&#10;Description automatically generated">
            <a:extLst>
              <a:ext uri="{FF2B5EF4-FFF2-40B4-BE49-F238E27FC236}">
                <a16:creationId xmlns:a16="http://schemas.microsoft.com/office/drawing/2014/main" id="{F532430D-0450-8F2D-39D4-C6BA63B627BB}"/>
              </a:ext>
            </a:extLst>
          </p:cNvPr>
          <p:cNvPicPr>
            <a:picLocks noChangeAspect="1"/>
          </p:cNvPicPr>
          <p:nvPr/>
        </p:nvPicPr>
        <p:blipFill>
          <a:blip r:embed="rId2"/>
          <a:stretch>
            <a:fillRect/>
          </a:stretch>
        </p:blipFill>
        <p:spPr>
          <a:xfrm>
            <a:off x="627572" y="1508994"/>
            <a:ext cx="11123762" cy="3854390"/>
          </a:xfrm>
          <a:prstGeom prst="rect">
            <a:avLst/>
          </a:prstGeom>
        </p:spPr>
      </p:pic>
    </p:spTree>
    <p:extLst>
      <p:ext uri="{BB962C8B-B14F-4D97-AF65-F5344CB8AC3E}">
        <p14:creationId xmlns:p14="http://schemas.microsoft.com/office/powerpoint/2010/main" val="153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C559FD-9E9B-8DD8-0DDF-17C96EC524F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9C1DC118-406E-636A-1FFA-1992EA99F26C}"/>
              </a:ext>
            </a:extLst>
          </p:cNvPr>
          <p:cNvSpPr>
            <a:spLocks noGrp="1"/>
          </p:cNvSpPr>
          <p:nvPr>
            <p:ph type="sldNum" sz="quarter" idx="12"/>
          </p:nvPr>
        </p:nvSpPr>
        <p:spPr/>
        <p:txBody>
          <a:bodyPr/>
          <a:lstStyle/>
          <a:p>
            <a:fld id="{A402E4C0-AD5E-4E8C-9F21-7CCE474BDCEB}" type="slidenum">
              <a:rPr lang="en-US" smtClean="0"/>
              <a:pPr/>
              <a:t>25</a:t>
            </a:fld>
            <a:endParaRPr lang="en-US"/>
          </a:p>
        </p:txBody>
      </p:sp>
      <p:sp>
        <p:nvSpPr>
          <p:cNvPr id="8" name="Title 7">
            <a:extLst>
              <a:ext uri="{FF2B5EF4-FFF2-40B4-BE49-F238E27FC236}">
                <a16:creationId xmlns:a16="http://schemas.microsoft.com/office/drawing/2014/main" id="{802AA74F-71C2-B04D-8325-940FA1C5364B}"/>
              </a:ext>
            </a:extLst>
          </p:cNvPr>
          <p:cNvSpPr>
            <a:spLocks noGrp="1"/>
          </p:cNvSpPr>
          <p:nvPr>
            <p:ph type="title"/>
          </p:nvPr>
        </p:nvSpPr>
        <p:spPr>
          <a:xfrm>
            <a:off x="2451534" y="454653"/>
            <a:ext cx="7287768" cy="878338"/>
          </a:xfrm>
        </p:spPr>
        <p:txBody>
          <a:bodyPr/>
          <a:lstStyle/>
          <a:p>
            <a:r>
              <a:rPr lang="en-US">
                <a:ln w="19050">
                  <a:solidFill>
                    <a:prstClr val="white"/>
                  </a:solidFill>
                </a:ln>
                <a:cs typeface="Posterama Bold"/>
              </a:rPr>
              <a:t>Experimental results</a:t>
            </a:r>
            <a:endParaRPr lang="en-US"/>
          </a:p>
        </p:txBody>
      </p:sp>
      <p:pic>
        <p:nvPicPr>
          <p:cNvPr id="10" name="Picture 9" descr="A screenshot of a grid of images&#10;&#10;Description automatically generated">
            <a:extLst>
              <a:ext uri="{FF2B5EF4-FFF2-40B4-BE49-F238E27FC236}">
                <a16:creationId xmlns:a16="http://schemas.microsoft.com/office/drawing/2014/main" id="{4ABB93CD-0F0D-177F-C330-97D7091B3C6E}"/>
              </a:ext>
            </a:extLst>
          </p:cNvPr>
          <p:cNvPicPr>
            <a:picLocks noChangeAspect="1"/>
          </p:cNvPicPr>
          <p:nvPr/>
        </p:nvPicPr>
        <p:blipFill>
          <a:blip r:embed="rId2"/>
          <a:stretch>
            <a:fillRect/>
          </a:stretch>
        </p:blipFill>
        <p:spPr>
          <a:xfrm>
            <a:off x="2537361" y="1332841"/>
            <a:ext cx="7186551" cy="5270993"/>
          </a:xfrm>
          <a:prstGeom prst="rect">
            <a:avLst/>
          </a:prstGeom>
        </p:spPr>
      </p:pic>
    </p:spTree>
    <p:extLst>
      <p:ext uri="{BB962C8B-B14F-4D97-AF65-F5344CB8AC3E}">
        <p14:creationId xmlns:p14="http://schemas.microsoft.com/office/powerpoint/2010/main" val="3736655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B88973-DDD4-C07A-61FA-FD6F4B269611}"/>
              </a:ext>
            </a:extLst>
          </p:cNvPr>
          <p:cNvSpPr>
            <a:spLocks noGrp="1"/>
          </p:cNvSpPr>
          <p:nvPr>
            <p:ph type="sldNum" sz="quarter" idx="12"/>
          </p:nvPr>
        </p:nvSpPr>
        <p:spPr/>
        <p:txBody>
          <a:bodyPr/>
          <a:lstStyle/>
          <a:p>
            <a:fld id="{A402E4C0-AD5E-4E8C-9F21-7CCE474BDCEB}" type="slidenum">
              <a:rPr lang="en-US" smtClean="0"/>
              <a:pPr/>
              <a:t>26</a:t>
            </a:fld>
            <a:endParaRPr lang="en-US"/>
          </a:p>
        </p:txBody>
      </p:sp>
      <p:sp>
        <p:nvSpPr>
          <p:cNvPr id="8" name="Title 7">
            <a:extLst>
              <a:ext uri="{FF2B5EF4-FFF2-40B4-BE49-F238E27FC236}">
                <a16:creationId xmlns:a16="http://schemas.microsoft.com/office/drawing/2014/main" id="{9D456D45-D00A-1D40-56F0-8DC368C1DC53}"/>
              </a:ext>
            </a:extLst>
          </p:cNvPr>
          <p:cNvSpPr>
            <a:spLocks noGrp="1"/>
          </p:cNvSpPr>
          <p:nvPr>
            <p:ph type="title"/>
          </p:nvPr>
        </p:nvSpPr>
        <p:spPr>
          <a:xfrm>
            <a:off x="2451534" y="652575"/>
            <a:ext cx="7287768" cy="739793"/>
          </a:xfrm>
        </p:spPr>
        <p:txBody>
          <a:bodyPr/>
          <a:lstStyle/>
          <a:p>
            <a:r>
              <a:rPr lang="en-US">
                <a:ln w="19050">
                  <a:solidFill>
                    <a:prstClr val="white"/>
                  </a:solidFill>
                </a:ln>
                <a:cs typeface="Posterama Bold"/>
              </a:rPr>
              <a:t>Our Results</a:t>
            </a:r>
            <a:endParaRPr lang="en-US"/>
          </a:p>
        </p:txBody>
      </p:sp>
      <p:pic>
        <p:nvPicPr>
          <p:cNvPr id="10" name="Picture 9">
            <a:extLst>
              <a:ext uri="{FF2B5EF4-FFF2-40B4-BE49-F238E27FC236}">
                <a16:creationId xmlns:a16="http://schemas.microsoft.com/office/drawing/2014/main" id="{AD85B089-1535-D84C-3BAF-0B21C67E5E52}"/>
              </a:ext>
            </a:extLst>
          </p:cNvPr>
          <p:cNvPicPr>
            <a:picLocks noChangeAspect="1"/>
          </p:cNvPicPr>
          <p:nvPr/>
        </p:nvPicPr>
        <p:blipFill>
          <a:blip r:embed="rId2"/>
          <a:stretch>
            <a:fillRect/>
          </a:stretch>
        </p:blipFill>
        <p:spPr>
          <a:xfrm>
            <a:off x="528452" y="1367352"/>
            <a:ext cx="4890653" cy="5172282"/>
          </a:xfrm>
          <a:prstGeom prst="rect">
            <a:avLst/>
          </a:prstGeom>
        </p:spPr>
      </p:pic>
      <p:pic>
        <p:nvPicPr>
          <p:cNvPr id="11" name="Picture 10">
            <a:extLst>
              <a:ext uri="{FF2B5EF4-FFF2-40B4-BE49-F238E27FC236}">
                <a16:creationId xmlns:a16="http://schemas.microsoft.com/office/drawing/2014/main" id="{58352EEA-EF54-880C-D4B8-74BFE8996627}"/>
              </a:ext>
            </a:extLst>
          </p:cNvPr>
          <p:cNvPicPr>
            <a:picLocks noChangeAspect="1"/>
          </p:cNvPicPr>
          <p:nvPr/>
        </p:nvPicPr>
        <p:blipFill>
          <a:blip r:embed="rId3"/>
          <a:stretch>
            <a:fillRect/>
          </a:stretch>
        </p:blipFill>
        <p:spPr>
          <a:xfrm>
            <a:off x="6099958" y="1586704"/>
            <a:ext cx="5563589" cy="814723"/>
          </a:xfrm>
          <a:prstGeom prst="rect">
            <a:avLst/>
          </a:prstGeom>
        </p:spPr>
      </p:pic>
      <p:sp>
        <p:nvSpPr>
          <p:cNvPr id="12" name="TextBox 11">
            <a:extLst>
              <a:ext uri="{FF2B5EF4-FFF2-40B4-BE49-F238E27FC236}">
                <a16:creationId xmlns:a16="http://schemas.microsoft.com/office/drawing/2014/main" id="{79F2EFD4-A792-3DF6-CB9D-65D416FA4DDD}"/>
              </a:ext>
            </a:extLst>
          </p:cNvPr>
          <p:cNvSpPr txBox="1"/>
          <p:nvPr/>
        </p:nvSpPr>
        <p:spPr>
          <a:xfrm>
            <a:off x="6135584" y="2919350"/>
            <a:ext cx="550223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solidFill>
                  <a:schemeClr val="bg1"/>
                </a:solidFill>
              </a:rPr>
              <a:t>Above is the distribution we trained our GAN to learn using MLP for our generator and discriminator</a:t>
            </a:r>
          </a:p>
          <a:p>
            <a:pPr marL="285750" indent="-285750">
              <a:buFont typeface="Calibri"/>
              <a:buChar char="-"/>
            </a:pPr>
            <a:endParaRPr lang="en-US">
              <a:solidFill>
                <a:schemeClr val="bg1"/>
              </a:solidFill>
            </a:endParaRPr>
          </a:p>
          <a:p>
            <a:pPr marL="285750" indent="-285750">
              <a:buFont typeface="Calibri"/>
              <a:buChar char="-"/>
            </a:pPr>
            <a:r>
              <a:rPr lang="en-US">
                <a:solidFill>
                  <a:schemeClr val="bg1"/>
                </a:solidFill>
              </a:rPr>
              <a:t>As we can see from the plot to our left, the generated points and actual datapoints appear to be from the same distribution.</a:t>
            </a:r>
          </a:p>
        </p:txBody>
      </p:sp>
    </p:spTree>
    <p:extLst>
      <p:ext uri="{BB962C8B-B14F-4D97-AF65-F5344CB8AC3E}">
        <p14:creationId xmlns:p14="http://schemas.microsoft.com/office/powerpoint/2010/main" val="2484696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3EF864-7466-D66A-BE6D-EAA8B7A751D4}"/>
              </a:ext>
            </a:extLst>
          </p:cNvPr>
          <p:cNvSpPr>
            <a:spLocks noGrp="1"/>
          </p:cNvSpPr>
          <p:nvPr>
            <p:ph type="sldNum" sz="quarter" idx="12"/>
          </p:nvPr>
        </p:nvSpPr>
        <p:spPr/>
        <p:txBody>
          <a:bodyPr/>
          <a:lstStyle/>
          <a:p>
            <a:fld id="{A402E4C0-AD5E-4E8C-9F21-7CCE474BDCEB}" type="slidenum">
              <a:rPr lang="en-US" smtClean="0"/>
              <a:pPr/>
              <a:t>27</a:t>
            </a:fld>
            <a:endParaRPr lang="en-US"/>
          </a:p>
        </p:txBody>
      </p:sp>
      <p:sp>
        <p:nvSpPr>
          <p:cNvPr id="8" name="Title 7">
            <a:extLst>
              <a:ext uri="{FF2B5EF4-FFF2-40B4-BE49-F238E27FC236}">
                <a16:creationId xmlns:a16="http://schemas.microsoft.com/office/drawing/2014/main" id="{683618F2-8D73-1EBA-9A63-87D5F6A5044E}"/>
              </a:ext>
            </a:extLst>
          </p:cNvPr>
          <p:cNvSpPr>
            <a:spLocks noGrp="1"/>
          </p:cNvSpPr>
          <p:nvPr>
            <p:ph type="title"/>
          </p:nvPr>
        </p:nvSpPr>
        <p:spPr/>
        <p:txBody>
          <a:bodyPr/>
          <a:lstStyle/>
          <a:p>
            <a:r>
              <a:rPr lang="en-US" dirty="0">
                <a:ln w="19050">
                  <a:solidFill>
                    <a:prstClr val="white"/>
                  </a:solidFill>
                </a:ln>
                <a:cs typeface="Posterama Bold"/>
              </a:rPr>
              <a:t>Loss vs epoch</a:t>
            </a:r>
            <a:endParaRPr lang="en-US" dirty="0"/>
          </a:p>
        </p:txBody>
      </p:sp>
      <p:pic>
        <p:nvPicPr>
          <p:cNvPr id="10" name="Picture 9" descr="A graph of a training loss&#10;&#10;Description automatically generated">
            <a:extLst>
              <a:ext uri="{FF2B5EF4-FFF2-40B4-BE49-F238E27FC236}">
                <a16:creationId xmlns:a16="http://schemas.microsoft.com/office/drawing/2014/main" id="{99C2AA6C-7C9C-A532-9428-4011D9119680}"/>
              </a:ext>
            </a:extLst>
          </p:cNvPr>
          <p:cNvPicPr>
            <a:picLocks noChangeAspect="1"/>
          </p:cNvPicPr>
          <p:nvPr/>
        </p:nvPicPr>
        <p:blipFill>
          <a:blip r:embed="rId2"/>
          <a:stretch>
            <a:fillRect/>
          </a:stretch>
        </p:blipFill>
        <p:spPr>
          <a:xfrm>
            <a:off x="1735776" y="1755808"/>
            <a:ext cx="8443355" cy="4702149"/>
          </a:xfrm>
          <a:prstGeom prst="rect">
            <a:avLst/>
          </a:prstGeom>
        </p:spPr>
      </p:pic>
    </p:spTree>
    <p:extLst>
      <p:ext uri="{BB962C8B-B14F-4D97-AF65-F5344CB8AC3E}">
        <p14:creationId xmlns:p14="http://schemas.microsoft.com/office/powerpoint/2010/main" val="1056550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BABAA1B-0DAF-7356-EB3A-63D684586E50}"/>
              </a:ext>
            </a:extLst>
          </p:cNvPr>
          <p:cNvSpPr>
            <a:spLocks noGrp="1"/>
          </p:cNvSpPr>
          <p:nvPr>
            <p:ph type="sldNum" sz="quarter" idx="12"/>
          </p:nvPr>
        </p:nvSpPr>
        <p:spPr/>
        <p:txBody>
          <a:bodyPr/>
          <a:lstStyle/>
          <a:p>
            <a:fld id="{A402E4C0-AD5E-4E8C-9F21-7CCE474BDCEB}" type="slidenum">
              <a:rPr lang="en-US" smtClean="0"/>
              <a:pPr/>
              <a:t>28</a:t>
            </a:fld>
            <a:endParaRPr lang="en-US"/>
          </a:p>
        </p:txBody>
      </p:sp>
      <p:sp>
        <p:nvSpPr>
          <p:cNvPr id="8" name="Title 7">
            <a:extLst>
              <a:ext uri="{FF2B5EF4-FFF2-40B4-BE49-F238E27FC236}">
                <a16:creationId xmlns:a16="http://schemas.microsoft.com/office/drawing/2014/main" id="{045283E1-8D37-0F91-1878-A3EB0439FB71}"/>
              </a:ext>
            </a:extLst>
          </p:cNvPr>
          <p:cNvSpPr>
            <a:spLocks noGrp="1"/>
          </p:cNvSpPr>
          <p:nvPr>
            <p:ph type="title"/>
          </p:nvPr>
        </p:nvSpPr>
        <p:spPr>
          <a:xfrm>
            <a:off x="2451534" y="672367"/>
            <a:ext cx="7287768" cy="947611"/>
          </a:xfrm>
        </p:spPr>
        <p:txBody>
          <a:bodyPr/>
          <a:lstStyle/>
          <a:p>
            <a:r>
              <a:rPr lang="en-US">
                <a:ln w="19050">
                  <a:solidFill>
                    <a:prstClr val="white"/>
                  </a:solidFill>
                </a:ln>
                <a:cs typeface="Posterama Bold"/>
              </a:rPr>
              <a:t>Our results</a:t>
            </a:r>
            <a:endParaRPr lang="en-US"/>
          </a:p>
        </p:txBody>
      </p:sp>
      <p:pic>
        <p:nvPicPr>
          <p:cNvPr id="10" name="Picture 9" descr="A collage of different cars&#10;&#10;Description automatically generated">
            <a:extLst>
              <a:ext uri="{FF2B5EF4-FFF2-40B4-BE49-F238E27FC236}">
                <a16:creationId xmlns:a16="http://schemas.microsoft.com/office/drawing/2014/main" id="{6F14F9FA-FBB0-9AE2-479B-4949675737AB}"/>
              </a:ext>
            </a:extLst>
          </p:cNvPr>
          <p:cNvPicPr>
            <a:picLocks noChangeAspect="1"/>
          </p:cNvPicPr>
          <p:nvPr/>
        </p:nvPicPr>
        <p:blipFill>
          <a:blip r:embed="rId2"/>
          <a:stretch>
            <a:fillRect/>
          </a:stretch>
        </p:blipFill>
        <p:spPr>
          <a:xfrm>
            <a:off x="439388" y="1743603"/>
            <a:ext cx="5533901" cy="1925961"/>
          </a:xfrm>
          <a:prstGeom prst="rect">
            <a:avLst/>
          </a:prstGeom>
        </p:spPr>
      </p:pic>
      <p:sp>
        <p:nvSpPr>
          <p:cNvPr id="11" name="TextBox 10">
            <a:extLst>
              <a:ext uri="{FF2B5EF4-FFF2-40B4-BE49-F238E27FC236}">
                <a16:creationId xmlns:a16="http://schemas.microsoft.com/office/drawing/2014/main" id="{129418D4-1346-2E27-B679-D2A2B56E3C4B}"/>
              </a:ext>
            </a:extLst>
          </p:cNvPr>
          <p:cNvSpPr txBox="1"/>
          <p:nvPr/>
        </p:nvSpPr>
        <p:spPr>
          <a:xfrm>
            <a:off x="1128155" y="3958441"/>
            <a:ext cx="41662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Actual Images sampled randomly from the CIFAR10 dataset.</a:t>
            </a:r>
          </a:p>
        </p:txBody>
      </p:sp>
      <p:pic>
        <p:nvPicPr>
          <p:cNvPr id="12" name="Picture 11" descr="A collage of images of different colors&#10;&#10;Description automatically generated">
            <a:extLst>
              <a:ext uri="{FF2B5EF4-FFF2-40B4-BE49-F238E27FC236}">
                <a16:creationId xmlns:a16="http://schemas.microsoft.com/office/drawing/2014/main" id="{B89A256F-C03A-4165-279D-84E960EF73D1}"/>
              </a:ext>
            </a:extLst>
          </p:cNvPr>
          <p:cNvPicPr>
            <a:picLocks noChangeAspect="1"/>
          </p:cNvPicPr>
          <p:nvPr/>
        </p:nvPicPr>
        <p:blipFill>
          <a:blip r:embed="rId3"/>
          <a:stretch>
            <a:fillRect/>
          </a:stretch>
        </p:blipFill>
        <p:spPr>
          <a:xfrm>
            <a:off x="6228608" y="1745895"/>
            <a:ext cx="5514109" cy="1921378"/>
          </a:xfrm>
          <a:prstGeom prst="rect">
            <a:avLst/>
          </a:prstGeom>
        </p:spPr>
      </p:pic>
      <p:sp>
        <p:nvSpPr>
          <p:cNvPr id="13" name="TextBox 12">
            <a:extLst>
              <a:ext uri="{FF2B5EF4-FFF2-40B4-BE49-F238E27FC236}">
                <a16:creationId xmlns:a16="http://schemas.microsoft.com/office/drawing/2014/main" id="{509EEBAD-2AC8-0E2D-95CA-819C1AECB91A}"/>
              </a:ext>
            </a:extLst>
          </p:cNvPr>
          <p:cNvSpPr txBox="1"/>
          <p:nvPr/>
        </p:nvSpPr>
        <p:spPr>
          <a:xfrm>
            <a:off x="6818415" y="4067298"/>
            <a:ext cx="46808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Images generated using the GAN architecture which is made using convolutional layers.</a:t>
            </a:r>
          </a:p>
        </p:txBody>
      </p:sp>
    </p:spTree>
    <p:extLst>
      <p:ext uri="{BB962C8B-B14F-4D97-AF65-F5344CB8AC3E}">
        <p14:creationId xmlns:p14="http://schemas.microsoft.com/office/powerpoint/2010/main" val="186479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DB9EED-97AF-6674-BF1C-15C9F3B24B85}"/>
              </a:ext>
            </a:extLst>
          </p:cNvPr>
          <p:cNvSpPr>
            <a:spLocks noGrp="1"/>
          </p:cNvSpPr>
          <p:nvPr>
            <p:ph sz="quarter" idx="39"/>
          </p:nvPr>
        </p:nvSpPr>
        <p:spPr/>
        <p:txBody>
          <a:bodyPr vert="horz" lIns="91440" tIns="45720" rIns="91440" bIns="45720" rtlCol="0" anchor="t">
            <a:normAutofit/>
          </a:bodyPr>
          <a:lstStyle/>
          <a:p>
            <a:r>
              <a:rPr lang="en-US" sz="1800">
                <a:ea typeface="+mn-lt"/>
                <a:cs typeface="+mn-lt"/>
              </a:rPr>
              <a:t>there is no explicit representation of </a:t>
            </a:r>
            <a:r>
              <a:rPr lang="en-US" sz="1800" err="1">
                <a:ea typeface="+mn-lt"/>
                <a:cs typeface="+mn-lt"/>
              </a:rPr>
              <a:t>p</a:t>
            </a:r>
            <a:r>
              <a:rPr lang="en-US" sz="1800" baseline="-25000" err="1">
                <a:ea typeface="+mn-lt"/>
                <a:cs typeface="+mn-lt"/>
              </a:rPr>
              <a:t>g</a:t>
            </a:r>
            <a:r>
              <a:rPr lang="en-US" sz="1800">
                <a:ea typeface="+mn-lt"/>
                <a:cs typeface="+mn-lt"/>
              </a:rPr>
              <a:t>(x)</a:t>
            </a:r>
          </a:p>
          <a:p>
            <a:r>
              <a:rPr lang="en-US" sz="1800">
                <a:ea typeface="+mn-lt"/>
                <a:cs typeface="+mn-lt"/>
              </a:rPr>
              <a:t>D must be synchronized well with G during training, we do not want the generator to be trained more than the discriminator  otherwise the discriminator will be unable to learn to discriminate. This is called the “Helvetica scenario”</a:t>
            </a:r>
          </a:p>
        </p:txBody>
      </p:sp>
      <p:sp>
        <p:nvSpPr>
          <p:cNvPr id="5" name="Slide Number Placeholder 4">
            <a:extLst>
              <a:ext uri="{FF2B5EF4-FFF2-40B4-BE49-F238E27FC236}">
                <a16:creationId xmlns:a16="http://schemas.microsoft.com/office/drawing/2014/main" id="{21D7371D-52DC-F6F4-5665-30F649529794}"/>
              </a:ext>
            </a:extLst>
          </p:cNvPr>
          <p:cNvSpPr>
            <a:spLocks noGrp="1"/>
          </p:cNvSpPr>
          <p:nvPr>
            <p:ph type="sldNum" sz="quarter" idx="12"/>
          </p:nvPr>
        </p:nvSpPr>
        <p:spPr/>
        <p:txBody>
          <a:bodyPr/>
          <a:lstStyle/>
          <a:p>
            <a:fld id="{A402E4C0-AD5E-4E8C-9F21-7CCE474BDCEB}" type="slidenum">
              <a:rPr lang="en-US" smtClean="0"/>
              <a:pPr/>
              <a:t>29</a:t>
            </a:fld>
            <a:endParaRPr lang="en-US"/>
          </a:p>
        </p:txBody>
      </p:sp>
      <p:sp>
        <p:nvSpPr>
          <p:cNvPr id="6" name="Text Placeholder 5">
            <a:extLst>
              <a:ext uri="{FF2B5EF4-FFF2-40B4-BE49-F238E27FC236}">
                <a16:creationId xmlns:a16="http://schemas.microsoft.com/office/drawing/2014/main" id="{CE95207D-2805-1787-2F33-106553C3AC5D}"/>
              </a:ext>
            </a:extLst>
          </p:cNvPr>
          <p:cNvSpPr>
            <a:spLocks noGrp="1"/>
          </p:cNvSpPr>
          <p:nvPr>
            <p:ph type="body" sz="quarter" idx="36"/>
          </p:nvPr>
        </p:nvSpPr>
        <p:spPr/>
        <p:txBody>
          <a:bodyPr vert="horz" lIns="91440" tIns="45720" rIns="91440" bIns="45720" rtlCol="0" anchor="t">
            <a:normAutofit/>
          </a:bodyPr>
          <a:lstStyle/>
          <a:p>
            <a:r>
              <a:rPr lang="en-US">
                <a:cs typeface="Posterama"/>
              </a:rPr>
              <a:t>advantages</a:t>
            </a:r>
            <a:endParaRPr lang="en-US"/>
          </a:p>
        </p:txBody>
      </p:sp>
      <p:sp>
        <p:nvSpPr>
          <p:cNvPr id="7" name="Text Placeholder 6">
            <a:extLst>
              <a:ext uri="{FF2B5EF4-FFF2-40B4-BE49-F238E27FC236}">
                <a16:creationId xmlns:a16="http://schemas.microsoft.com/office/drawing/2014/main" id="{C10C4444-5A7C-33FD-EE01-502D348A2DBD}"/>
              </a:ext>
            </a:extLst>
          </p:cNvPr>
          <p:cNvSpPr>
            <a:spLocks noGrp="1"/>
          </p:cNvSpPr>
          <p:nvPr>
            <p:ph type="body" sz="quarter" idx="37"/>
          </p:nvPr>
        </p:nvSpPr>
        <p:spPr/>
        <p:txBody>
          <a:bodyPr vert="horz" lIns="91440" tIns="45720" rIns="91440" bIns="45720" rtlCol="0" anchor="t">
            <a:normAutofit/>
          </a:bodyPr>
          <a:lstStyle/>
          <a:p>
            <a:r>
              <a:rPr lang="en-US">
                <a:cs typeface="Posterama"/>
              </a:rPr>
              <a:t>disadvantages</a:t>
            </a:r>
            <a:endParaRPr lang="en-US"/>
          </a:p>
        </p:txBody>
      </p:sp>
      <p:sp>
        <p:nvSpPr>
          <p:cNvPr id="8" name="Title 7">
            <a:extLst>
              <a:ext uri="{FF2B5EF4-FFF2-40B4-BE49-F238E27FC236}">
                <a16:creationId xmlns:a16="http://schemas.microsoft.com/office/drawing/2014/main" id="{7378205D-3680-9C92-7EBB-89F120FEA8AE}"/>
              </a:ext>
            </a:extLst>
          </p:cNvPr>
          <p:cNvSpPr>
            <a:spLocks noGrp="1"/>
          </p:cNvSpPr>
          <p:nvPr>
            <p:ph type="title"/>
          </p:nvPr>
        </p:nvSpPr>
        <p:spPr/>
        <p:txBody>
          <a:bodyPr/>
          <a:lstStyle/>
          <a:p>
            <a:r>
              <a:rPr lang="en-US">
                <a:ln w="19050">
                  <a:solidFill>
                    <a:prstClr val="white"/>
                  </a:solidFill>
                </a:ln>
                <a:cs typeface="Posterama Bold"/>
              </a:rPr>
              <a:t>Advantages and disadvantages</a:t>
            </a:r>
            <a:endParaRPr lang="en-US"/>
          </a:p>
        </p:txBody>
      </p:sp>
      <p:sp>
        <p:nvSpPr>
          <p:cNvPr id="9" name="Content Placeholder 8">
            <a:extLst>
              <a:ext uri="{FF2B5EF4-FFF2-40B4-BE49-F238E27FC236}">
                <a16:creationId xmlns:a16="http://schemas.microsoft.com/office/drawing/2014/main" id="{207E316D-1E03-F6B1-E03E-603978A964F6}"/>
              </a:ext>
            </a:extLst>
          </p:cNvPr>
          <p:cNvSpPr>
            <a:spLocks noGrp="1"/>
          </p:cNvSpPr>
          <p:nvPr>
            <p:ph sz="quarter" idx="38"/>
          </p:nvPr>
        </p:nvSpPr>
        <p:spPr/>
        <p:txBody>
          <a:bodyPr vert="horz" lIns="91440" tIns="45720" rIns="91440" bIns="45720" rtlCol="0" anchor="t">
            <a:normAutofit/>
          </a:bodyPr>
          <a:lstStyle/>
          <a:p>
            <a:r>
              <a:rPr lang="en-US" sz="1800">
                <a:ea typeface="+mn-lt"/>
                <a:cs typeface="+mn-lt"/>
              </a:rPr>
              <a:t>Markov chains are never needed, only backprop is used to obtain gradients, no inference is needed during learning</a:t>
            </a:r>
          </a:p>
          <a:p>
            <a:r>
              <a:rPr lang="en-US" sz="1800">
                <a:ea typeface="+mn-lt"/>
                <a:cs typeface="+mn-lt"/>
              </a:rPr>
              <a:t>The generator network does not update directly with data examples, but only with gradients flowing through the discriminator. This means the generator will not overfit the data.</a:t>
            </a:r>
            <a:endParaRPr lang="en-US" sz="1800"/>
          </a:p>
          <a:p>
            <a:r>
              <a:rPr lang="en-US" sz="1800">
                <a:ea typeface="+mn-lt"/>
                <a:cs typeface="+mn-lt"/>
              </a:rPr>
              <a:t>They can represent very sharp, even degenerate distributions</a:t>
            </a:r>
            <a:endParaRPr lang="en-US" sz="1800"/>
          </a:p>
          <a:p>
            <a:endParaRPr lang="en-US" sz="1800"/>
          </a:p>
        </p:txBody>
      </p:sp>
    </p:spTree>
    <p:extLst>
      <p:ext uri="{BB962C8B-B14F-4D97-AF65-F5344CB8AC3E}">
        <p14:creationId xmlns:p14="http://schemas.microsoft.com/office/powerpoint/2010/main" val="2563539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A2F5B4-07EB-78FC-6A50-69BD4312FC1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9" name="Slide Number Placeholder 2">
            <a:extLst>
              <a:ext uri="{FF2B5EF4-FFF2-40B4-BE49-F238E27FC236}">
                <a16:creationId xmlns:a16="http://schemas.microsoft.com/office/drawing/2014/main" id="{0CDDE4DA-2923-93BB-0BCC-0159EFEDA1A3}"/>
              </a:ext>
            </a:extLst>
          </p:cNvPr>
          <p:cNvSpPr>
            <a:spLocks noGrp="1"/>
          </p:cNvSpPr>
          <p:nvPr>
            <p:ph type="sldNum" sz="quarter" idx="12"/>
          </p:nvPr>
        </p:nvSpPr>
        <p:spPr>
          <a:xfrm>
            <a:off x="8610600" y="6356350"/>
            <a:ext cx="2743200" cy="365125"/>
          </a:xfrm>
        </p:spPr>
        <p:txBody>
          <a:bodyPr/>
          <a:lstStyle/>
          <a:p>
            <a:pPr>
              <a:spcAft>
                <a:spcPts val="600"/>
              </a:spcAft>
            </a:pPr>
            <a:fld id="{A402E4C0-AD5E-4E8C-9F21-7CCE474BDCEB}" type="slidenum">
              <a:rPr lang="en-US" smtClean="0"/>
              <a:pPr>
                <a:spcAft>
                  <a:spcPts val="600"/>
                </a:spcAft>
              </a:pPr>
              <a:t>3</a:t>
            </a:fld>
            <a:endParaRPr lang="en-US"/>
          </a:p>
        </p:txBody>
      </p:sp>
      <p:sp>
        <p:nvSpPr>
          <p:cNvPr id="11" name="Text Placeholder 3">
            <a:extLst>
              <a:ext uri="{FF2B5EF4-FFF2-40B4-BE49-F238E27FC236}">
                <a16:creationId xmlns:a16="http://schemas.microsoft.com/office/drawing/2014/main" id="{20ADCB7F-43B2-F08D-1DB2-F3054BF42917}"/>
              </a:ext>
            </a:extLst>
          </p:cNvPr>
          <p:cNvSpPr>
            <a:spLocks noGrp="1"/>
          </p:cNvSpPr>
          <p:nvPr>
            <p:ph type="body" sz="quarter" idx="19"/>
          </p:nvPr>
        </p:nvSpPr>
        <p:spPr>
          <a:xfrm>
            <a:off x="2452699" y="1592681"/>
            <a:ext cx="7306060" cy="393427"/>
          </a:xfrm>
        </p:spPr>
        <p:txBody>
          <a:bodyPr/>
          <a:lstStyle/>
          <a:p>
            <a:endParaRPr lang="en-US"/>
          </a:p>
        </p:txBody>
      </p:sp>
      <p:sp>
        <p:nvSpPr>
          <p:cNvPr id="13" name="Text Placeholder 4">
            <a:extLst>
              <a:ext uri="{FF2B5EF4-FFF2-40B4-BE49-F238E27FC236}">
                <a16:creationId xmlns:a16="http://schemas.microsoft.com/office/drawing/2014/main" id="{9B6BE7FD-F452-0D83-0498-3AA0EB25432A}"/>
              </a:ext>
            </a:extLst>
          </p:cNvPr>
          <p:cNvSpPr>
            <a:spLocks noGrp="1"/>
          </p:cNvSpPr>
          <p:nvPr>
            <p:ph type="body" sz="quarter" idx="26"/>
          </p:nvPr>
        </p:nvSpPr>
        <p:spPr>
          <a:xfrm>
            <a:off x="1973698" y="3031460"/>
            <a:ext cx="1975104" cy="868680"/>
          </a:xfrm>
        </p:spPr>
        <p:txBody>
          <a:bodyPr/>
          <a:lstStyle/>
          <a:p>
            <a:endParaRPr lang="en-US"/>
          </a:p>
        </p:txBody>
      </p:sp>
      <p:sp>
        <p:nvSpPr>
          <p:cNvPr id="15" name="Text Placeholder 5">
            <a:extLst>
              <a:ext uri="{FF2B5EF4-FFF2-40B4-BE49-F238E27FC236}">
                <a16:creationId xmlns:a16="http://schemas.microsoft.com/office/drawing/2014/main" id="{E702FAF9-0418-8504-B10A-18A682FF26F3}"/>
              </a:ext>
            </a:extLst>
          </p:cNvPr>
          <p:cNvSpPr>
            <a:spLocks noGrp="1"/>
          </p:cNvSpPr>
          <p:nvPr>
            <p:ph type="body" sz="quarter" idx="27"/>
          </p:nvPr>
        </p:nvSpPr>
        <p:spPr>
          <a:xfrm>
            <a:off x="5202976" y="3031460"/>
            <a:ext cx="1975104" cy="868680"/>
          </a:xfrm>
        </p:spPr>
        <p:txBody>
          <a:bodyPr/>
          <a:lstStyle/>
          <a:p>
            <a:endParaRPr lang="en-US"/>
          </a:p>
        </p:txBody>
      </p:sp>
      <p:sp>
        <p:nvSpPr>
          <p:cNvPr id="17" name="Text Placeholder 6">
            <a:extLst>
              <a:ext uri="{FF2B5EF4-FFF2-40B4-BE49-F238E27FC236}">
                <a16:creationId xmlns:a16="http://schemas.microsoft.com/office/drawing/2014/main" id="{3E9BF424-06C3-A098-D7E9-CFD404685B33}"/>
              </a:ext>
            </a:extLst>
          </p:cNvPr>
          <p:cNvSpPr>
            <a:spLocks noGrp="1"/>
          </p:cNvSpPr>
          <p:nvPr>
            <p:ph type="body" sz="quarter" idx="28"/>
          </p:nvPr>
        </p:nvSpPr>
        <p:spPr>
          <a:xfrm>
            <a:off x="8346652" y="3031460"/>
            <a:ext cx="1975104" cy="868680"/>
          </a:xfrm>
        </p:spPr>
        <p:txBody>
          <a:bodyPr/>
          <a:lstStyle/>
          <a:p>
            <a:endParaRPr lang="en-US"/>
          </a:p>
        </p:txBody>
      </p:sp>
      <p:sp>
        <p:nvSpPr>
          <p:cNvPr id="7" name="Text Placeholder 7">
            <a:extLst>
              <a:ext uri="{FF2B5EF4-FFF2-40B4-BE49-F238E27FC236}">
                <a16:creationId xmlns:a16="http://schemas.microsoft.com/office/drawing/2014/main" id="{7ACB2F45-DED8-DCB0-79ED-BA5A6573C69E}"/>
              </a:ext>
            </a:extLst>
          </p:cNvPr>
          <p:cNvSpPr>
            <a:spLocks noGrp="1"/>
          </p:cNvSpPr>
          <p:nvPr>
            <p:ph type="body" sz="quarter" idx="13"/>
          </p:nvPr>
        </p:nvSpPr>
        <p:spPr>
          <a:xfrm>
            <a:off x="1591695" y="4042386"/>
            <a:ext cx="2743200" cy="1148945"/>
          </a:xfrm>
        </p:spPr>
        <p:txBody>
          <a:bodyPr/>
          <a:lstStyle/>
          <a:p>
            <a:endParaRPr lang="en-US"/>
          </a:p>
        </p:txBody>
      </p:sp>
      <p:sp>
        <p:nvSpPr>
          <p:cNvPr id="10" name="Text Placeholder 8">
            <a:extLst>
              <a:ext uri="{FF2B5EF4-FFF2-40B4-BE49-F238E27FC236}">
                <a16:creationId xmlns:a16="http://schemas.microsoft.com/office/drawing/2014/main" id="{D3A35313-93CB-02D8-100C-29609E734004}"/>
              </a:ext>
            </a:extLst>
          </p:cNvPr>
          <p:cNvSpPr>
            <a:spLocks noGrp="1"/>
          </p:cNvSpPr>
          <p:nvPr>
            <p:ph type="body" sz="quarter" idx="29"/>
          </p:nvPr>
        </p:nvSpPr>
        <p:spPr>
          <a:xfrm>
            <a:off x="4820973" y="4042387"/>
            <a:ext cx="2743200" cy="1148945"/>
          </a:xfrm>
        </p:spPr>
        <p:txBody>
          <a:bodyPr/>
          <a:lstStyle/>
          <a:p>
            <a:endParaRPr lang="en-US"/>
          </a:p>
        </p:txBody>
      </p:sp>
      <p:sp>
        <p:nvSpPr>
          <p:cNvPr id="23" name="Text Placeholder 9">
            <a:extLst>
              <a:ext uri="{FF2B5EF4-FFF2-40B4-BE49-F238E27FC236}">
                <a16:creationId xmlns:a16="http://schemas.microsoft.com/office/drawing/2014/main" id="{FDF1ABE9-2E60-FB98-D08C-46FBEF3F9F47}"/>
              </a:ext>
            </a:extLst>
          </p:cNvPr>
          <p:cNvSpPr>
            <a:spLocks noGrp="1"/>
          </p:cNvSpPr>
          <p:nvPr>
            <p:ph type="body" sz="quarter" idx="30"/>
          </p:nvPr>
        </p:nvSpPr>
        <p:spPr>
          <a:xfrm>
            <a:off x="7964649" y="4042386"/>
            <a:ext cx="2743200" cy="1148945"/>
          </a:xfrm>
        </p:spPr>
        <p:txBody>
          <a:bodyPr/>
          <a:lstStyle/>
          <a:p>
            <a:endParaRPr lang="en-US"/>
          </a:p>
        </p:txBody>
      </p:sp>
      <p:sp>
        <p:nvSpPr>
          <p:cNvPr id="25" name="Title 10">
            <a:extLst>
              <a:ext uri="{FF2B5EF4-FFF2-40B4-BE49-F238E27FC236}">
                <a16:creationId xmlns:a16="http://schemas.microsoft.com/office/drawing/2014/main" id="{D1868FA0-0068-2E5B-FF8F-48179C9B390F}"/>
              </a:ext>
            </a:extLst>
          </p:cNvPr>
          <p:cNvSpPr>
            <a:spLocks noGrp="1"/>
          </p:cNvSpPr>
          <p:nvPr>
            <p:ph type="title"/>
          </p:nvPr>
        </p:nvSpPr>
        <p:spPr>
          <a:xfrm>
            <a:off x="2451534" y="989042"/>
            <a:ext cx="7287768" cy="630936"/>
          </a:xfrm>
        </p:spPr>
        <p:txBody>
          <a:bodyPr/>
          <a:lstStyle/>
          <a:p>
            <a:endParaRPr lang="en-US"/>
          </a:p>
        </p:txBody>
      </p:sp>
      <p:sp>
        <p:nvSpPr>
          <p:cNvPr id="4" name="Slide Number Placeholder 3" hidden="1">
            <a:extLst>
              <a:ext uri="{FF2B5EF4-FFF2-40B4-BE49-F238E27FC236}">
                <a16:creationId xmlns:a16="http://schemas.microsoft.com/office/drawing/2014/main" id="{1E285292-46EF-8E1A-0DBB-86CD7929C408}"/>
              </a:ext>
            </a:extLst>
          </p:cNvPr>
          <p:cNvSpPr>
            <a:spLocks noGrp="1"/>
          </p:cNvSpPr>
          <p:nvPr>
            <p:ph type="sldNum" sz="quarter" idx="4294967295"/>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3</a:t>
            </a:fld>
            <a:endParaRPr lang="en-US"/>
          </a:p>
        </p:txBody>
      </p:sp>
      <p:pic>
        <p:nvPicPr>
          <p:cNvPr id="16" name="Picture 15" descr="A black and white text on a white background&#10;&#10;Description automatically generated">
            <a:extLst>
              <a:ext uri="{FF2B5EF4-FFF2-40B4-BE49-F238E27FC236}">
                <a16:creationId xmlns:a16="http://schemas.microsoft.com/office/drawing/2014/main" id="{B6C49A5E-7980-EFED-F629-18135204491D}"/>
              </a:ext>
            </a:extLst>
          </p:cNvPr>
          <p:cNvPicPr>
            <a:picLocks noChangeAspect="1"/>
          </p:cNvPicPr>
          <p:nvPr/>
        </p:nvPicPr>
        <p:blipFill>
          <a:blip r:embed="rId2"/>
          <a:stretch>
            <a:fillRect/>
          </a:stretch>
        </p:blipFill>
        <p:spPr>
          <a:xfrm>
            <a:off x="1547751" y="377184"/>
            <a:ext cx="9551718" cy="6301556"/>
          </a:xfrm>
          <a:prstGeom prst="rect">
            <a:avLst/>
          </a:prstGeom>
        </p:spPr>
      </p:pic>
    </p:spTree>
    <p:extLst>
      <p:ext uri="{BB962C8B-B14F-4D97-AF65-F5344CB8AC3E}">
        <p14:creationId xmlns:p14="http://schemas.microsoft.com/office/powerpoint/2010/main" val="1516525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2147455"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0" y="1353381"/>
            <a:ext cx="7988046" cy="4378846"/>
          </a:xfrm>
        </p:spPr>
        <p:txBody>
          <a:bodyPr/>
          <a:lstStyle/>
          <a:p>
            <a:r>
              <a:rPr lang="en-US">
                <a:ln w="19050">
                  <a:solidFill>
                    <a:prstClr val="white"/>
                  </a:solidFill>
                </a:ln>
                <a:cs typeface="Posterama Bold"/>
              </a:rPr>
              <a:t>Conclusion &amp; Future Work</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6675079" cy="2212496"/>
          </a:xfrm>
        </p:spPr>
        <p:txBody>
          <a:bodyPr vert="horz" lIns="91440" tIns="45720" rIns="91440" bIns="45720" rtlCol="0" anchor="t">
            <a:noAutofit/>
          </a:bodyPr>
          <a:lstStyle/>
          <a:p>
            <a:r>
              <a:rPr lang="en-US">
                <a:ea typeface="+mn-lt"/>
                <a:cs typeface="+mn-lt"/>
              </a:rPr>
              <a:t>This framework admits many straightforward extensions:</a:t>
            </a:r>
          </a:p>
          <a:p>
            <a:pPr marL="285750" indent="-285750">
              <a:buFont typeface="Calibri" panose="020B0604020202020204" pitchFamily="34" charset="0"/>
              <a:buChar char="-"/>
            </a:pPr>
            <a:r>
              <a:rPr lang="en-US">
                <a:ea typeface="+mn-lt"/>
                <a:cs typeface="+mn-lt"/>
              </a:rPr>
              <a:t>A conditional generative model p(x | c) can be obtained by adding c as input to both G and D.</a:t>
            </a:r>
          </a:p>
          <a:p>
            <a:pPr marL="285750" indent="-285750">
              <a:buFont typeface="Calibri" panose="020B0604020202020204" pitchFamily="34" charset="0"/>
              <a:buChar char="-"/>
            </a:pPr>
            <a:r>
              <a:rPr lang="en-US">
                <a:ea typeface="+mn-lt"/>
                <a:cs typeface="+mn-lt"/>
              </a:rPr>
              <a:t>Training could be accelerated greatly by </a:t>
            </a:r>
            <a:r>
              <a:rPr lang="en-US" err="1">
                <a:ea typeface="+mn-lt"/>
                <a:cs typeface="+mn-lt"/>
              </a:rPr>
              <a:t>divising</a:t>
            </a:r>
            <a:r>
              <a:rPr lang="en-US">
                <a:ea typeface="+mn-lt"/>
                <a:cs typeface="+mn-lt"/>
              </a:rPr>
              <a:t> better methods for coordinating G and D or determining better distributions to sample z from during training.</a:t>
            </a:r>
          </a:p>
          <a:p>
            <a:pPr marL="285750" indent="-285750">
              <a:buFont typeface="Calibri" panose="020B0604020202020204" pitchFamily="34" charset="0"/>
              <a:buChar char="-"/>
            </a:pPr>
            <a:r>
              <a:rPr lang="en-US">
                <a:ea typeface="+mn-lt"/>
                <a:cs typeface="+mn-lt"/>
              </a:rPr>
              <a:t>Features from the discriminator or inference net could improve performance of classifiers when limited labeled data is available.</a:t>
            </a:r>
            <a:endParaRPr lang="en-US"/>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30</a:t>
            </a:fld>
            <a:endParaRPr lang="en-US"/>
          </a:p>
        </p:txBody>
      </p:sp>
    </p:spTree>
    <p:extLst>
      <p:ext uri="{BB962C8B-B14F-4D97-AF65-F5344CB8AC3E}">
        <p14:creationId xmlns:p14="http://schemas.microsoft.com/office/powerpoint/2010/main" val="198784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6977348" y="1718670"/>
            <a:ext cx="4602356" cy="1714312"/>
          </a:xfrm>
        </p:spPr>
        <p:txBody>
          <a:bodyPr/>
          <a:lstStyle/>
          <a:p>
            <a:r>
              <a:rPr lang="en-US" sz="4000"/>
              <a:t>Thank you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31</a:t>
            </a:fld>
            <a:endParaRPr lang="en-US"/>
          </a:p>
        </p:txBody>
      </p:sp>
    </p:spTree>
    <p:extLst>
      <p:ext uri="{BB962C8B-B14F-4D97-AF65-F5344CB8AC3E}">
        <p14:creationId xmlns:p14="http://schemas.microsoft.com/office/powerpoint/2010/main" val="150569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a:ln w="19050">
                  <a:solidFill>
                    <a:srgbClr val="15C7C7"/>
                  </a:solidFill>
                </a:ln>
                <a:cs typeface="Posterama Bold"/>
              </a:rPr>
              <a:t>Motivation</a:t>
            </a:r>
            <a:endParaRPr lang="en-US"/>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vert="horz" lIns="91440" tIns="45720" rIns="91440" bIns="45720" rtlCol="0" anchor="t">
            <a:normAutofit fontScale="77500" lnSpcReduction="20000"/>
          </a:bodyPr>
          <a:lstStyle/>
          <a:p>
            <a:r>
              <a:rPr lang="en-US">
                <a:cs typeface="Posterama Bold"/>
              </a:rPr>
              <a:t>Learning Distributions</a:t>
            </a:r>
            <a:endParaRPr lang="en-US"/>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vert="horz" lIns="91440" tIns="45720" rIns="91440" bIns="45720" rtlCol="0" anchor="t">
            <a:normAutofit fontScale="77500" lnSpcReduction="20000"/>
          </a:bodyPr>
          <a:lstStyle/>
          <a:p>
            <a:r>
              <a:rPr lang="en-US">
                <a:cs typeface="Posterama Bold"/>
              </a:rPr>
              <a:t>Generative modeling</a:t>
            </a:r>
            <a:endParaRPr lang="en-US"/>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527480" cy="365125"/>
          </a:xfrm>
        </p:spPr>
        <p:txBody>
          <a:bodyPr vert="horz" lIns="91440" tIns="45720" rIns="91440" bIns="45720" rtlCol="0" anchor="t">
            <a:normAutofit fontScale="92500"/>
          </a:bodyPr>
          <a:lstStyle/>
          <a:p>
            <a:r>
              <a:rPr lang="en-US" err="1">
                <a:cs typeface="Posterama Bold"/>
              </a:rPr>
              <a:t>BackPropogation</a:t>
            </a:r>
            <a:endParaRPr lang="en-US" err="1"/>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3956265"/>
          </a:xfrm>
        </p:spPr>
        <p:txBody>
          <a:bodyPr vert="horz" lIns="91440" tIns="45720" rIns="91440" bIns="45720" rtlCol="0" anchor="t">
            <a:normAutofit/>
          </a:bodyPr>
          <a:lstStyle/>
          <a:p>
            <a:pPr>
              <a:lnSpc>
                <a:spcPct val="113999"/>
              </a:lnSpc>
            </a:pPr>
            <a:r>
              <a:rPr lang="en-US">
                <a:ea typeface="+mn-lt"/>
                <a:cs typeface="+mn-lt"/>
              </a:rPr>
              <a:t>The promise of deep learning is to discover  models that represent probability distributions over the kinds of data encountered in artificial intelligence applications, such as natural images, audio waveforms containing speech, and symbols in natural language corpora.</a:t>
            </a:r>
            <a:endParaRPr lang="en-US"/>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3916680"/>
          </a:xfrm>
        </p:spPr>
        <p:txBody>
          <a:bodyPr vert="horz" lIns="91440" tIns="45720" rIns="91440" bIns="45720" rtlCol="0" anchor="t">
            <a:normAutofit/>
          </a:bodyPr>
          <a:lstStyle/>
          <a:p>
            <a:pPr>
              <a:lnSpc>
                <a:spcPct val="113999"/>
              </a:lnSpc>
            </a:pPr>
            <a:r>
              <a:rPr lang="en-US">
                <a:ea typeface="+mn-lt"/>
                <a:cs typeface="+mn-lt"/>
              </a:rPr>
              <a:t>Deep generative models have had less of an impact, due to the difficulty of approximating many intractable probabilistic computations that arise in maximum likelihood estimation and related strategies, and due to difficulty of leveraging the benefits of piecewise linear units in the generative context.</a:t>
            </a:r>
            <a:endParaRPr lang="en-US"/>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3649486"/>
          </a:xfrm>
        </p:spPr>
        <p:txBody>
          <a:bodyPr vert="horz" lIns="91440" tIns="45720" rIns="91440" bIns="45720" rtlCol="0" anchor="t">
            <a:normAutofit/>
          </a:bodyPr>
          <a:lstStyle/>
          <a:p>
            <a:pPr>
              <a:lnSpc>
                <a:spcPct val="113999"/>
              </a:lnSpc>
            </a:pPr>
            <a:r>
              <a:rPr lang="en-US">
                <a:ea typeface="+mn-lt"/>
                <a:cs typeface="+mn-lt"/>
              </a:rPr>
              <a:t>We can train both models using only the highly successful backpropagation and dropout algorithms and sample from the generative model using only forward propagation. No approximate inference or Markov chains are necessary.</a:t>
            </a:r>
            <a:endParaRPr lang="en-US"/>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a:p>
        </p:txBody>
      </p:sp>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normAutofit fontScale="90000"/>
          </a:bodyPr>
          <a:lstStyle/>
          <a:p>
            <a:r>
              <a:rPr lang="en-US"/>
              <a:t>PAST</a:t>
            </a:r>
            <a:br>
              <a:rPr lang="en-US"/>
            </a:br>
            <a:r>
              <a:rPr lang="en-US">
                <a:ln w="19050">
                  <a:solidFill>
                    <a:prstClr val="white"/>
                  </a:solidFill>
                </a:ln>
                <a:cs typeface="Posterama Bold"/>
              </a:rPr>
              <a:t>        works</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6010572" cy="374532"/>
          </a:xfrm>
        </p:spPr>
        <p:txBody>
          <a:bodyPr vert="horz" lIns="91440" tIns="45720" rIns="91440" bIns="45720" rtlCol="0" anchor="t">
            <a:normAutofit/>
          </a:bodyPr>
          <a:lstStyle/>
          <a:p>
            <a:r>
              <a:rPr lang="en-US"/>
              <a:t>Generative stochastic network</a:t>
            </a:r>
            <a:endParaRPr lang="en-US">
              <a:cs typeface="Posterama Bold"/>
            </a:endParaRP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6245757" cy="1687108"/>
          </a:xfrm>
        </p:spPr>
        <p:txBody>
          <a:bodyPr vert="horz" lIns="91440" tIns="45720" rIns="91440" bIns="45720" rtlCol="0" anchor="t">
            <a:noAutofit/>
          </a:bodyPr>
          <a:lstStyle/>
          <a:p>
            <a:pPr>
              <a:lnSpc>
                <a:spcPct val="113999"/>
              </a:lnSpc>
            </a:pPr>
            <a:r>
              <a:rPr lang="en-US" sz="1500">
                <a:solidFill>
                  <a:srgbClr val="D1D5DB"/>
                </a:solidFill>
                <a:ea typeface="+mn-lt"/>
                <a:cs typeface="+mn-lt"/>
              </a:rPr>
              <a:t>The Generative Stochastic Network (GSN) framework represents a notable contribution, extending the concept of generalized denoising auto-encoders. GSNs essentially define a parameterized Markov chain, wherein the machine learns parameters to execute one step of a generative Markov chain.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5167082" y="3429157"/>
            <a:ext cx="5408496" cy="478015"/>
          </a:xfrm>
        </p:spPr>
        <p:txBody>
          <a:bodyPr vert="horz" lIns="91440" tIns="45720" rIns="91440" bIns="45720" rtlCol="0" anchor="t">
            <a:noAutofit/>
          </a:bodyPr>
          <a:lstStyle/>
          <a:p>
            <a:pPr>
              <a:lnSpc>
                <a:spcPct val="120000"/>
              </a:lnSpc>
            </a:pPr>
            <a:r>
              <a:rPr lang="en-US" sz="1200">
                <a:ea typeface="+mj-lt"/>
                <a:cs typeface="+mj-lt"/>
              </a:rPr>
              <a:t>Noise-Contrastive Estimation (NCE) and Discriminative Training:</a:t>
            </a:r>
            <a:endParaRPr lang="en-US" sz="1200">
              <a:cs typeface="Posterama Bold"/>
            </a:endParaRP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flipV="1">
            <a:off x="1834425" y="10567625"/>
            <a:ext cx="236553" cy="317454"/>
          </a:xfrm>
        </p:spPr>
        <p:txBody>
          <a:bodyPr vert="horz" lIns="91440" tIns="45720" rIns="91440" bIns="45720" rtlCol="0" anchor="t">
            <a:normAutofit lnSpcReduction="10000"/>
          </a:bodyPr>
          <a:lstStyle/>
          <a:p>
            <a:endParaRPr lang="en-US"/>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5138858" y="3997194"/>
            <a:ext cx="6038793" cy="1740272"/>
          </a:xfrm>
        </p:spPr>
        <p:txBody>
          <a:bodyPr vert="horz" lIns="91440" tIns="45720" rIns="91440" bIns="45720" rtlCol="0" anchor="t">
            <a:normAutofit fontScale="92500" lnSpcReduction="10000"/>
          </a:bodyPr>
          <a:lstStyle/>
          <a:p>
            <a:pPr>
              <a:lnSpc>
                <a:spcPct val="113999"/>
              </a:lnSpc>
            </a:pPr>
            <a:r>
              <a:rPr lang="en-US" sz="1500">
                <a:solidFill>
                  <a:srgbClr val="D1D5DB"/>
                </a:solidFill>
                <a:ea typeface="+mn-lt"/>
                <a:cs typeface="+mn-lt"/>
              </a:rPr>
              <a:t>NCE introduces a discriminative training criterion, utilizing the generative model itself for discrimination tasks. Notably, unlike other methods, NCE doesn't require a separate discriminative model but employs the generative model to distinguish generated data from samples of a fixed noise distribution.</a:t>
            </a:r>
            <a:endParaRPr lang="en-US">
              <a:solidFill>
                <a:srgbClr val="FFFFFF"/>
              </a:solidFill>
              <a:ea typeface="+mn-lt"/>
              <a:cs typeface="+mn-lt"/>
            </a:endParaRPr>
          </a:p>
          <a:p>
            <a:pPr>
              <a:lnSpc>
                <a:spcPct val="113999"/>
              </a:lnSpc>
            </a:pPr>
            <a:br>
              <a:rPr lang="en-US"/>
            </a:br>
            <a:endParaRPr lang="en-US"/>
          </a:p>
          <a:p>
            <a:pPr>
              <a:lnSpc>
                <a:spcPct val="113999"/>
              </a:lnSpc>
            </a:pPr>
            <a:endParaRPr lang="en-US" sz="1500">
              <a:solidFill>
                <a:srgbClr val="D1D5DB"/>
              </a:solidFill>
            </a:endParaRP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402DF0-FD9D-9C40-1C0C-193B0A856B7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6</a:t>
            </a:fld>
            <a:endParaRPr lang="en-US"/>
          </a:p>
        </p:txBody>
      </p:sp>
      <p:sp>
        <p:nvSpPr>
          <p:cNvPr id="38" name="Title 4">
            <a:extLst>
              <a:ext uri="{FF2B5EF4-FFF2-40B4-BE49-F238E27FC236}">
                <a16:creationId xmlns:a16="http://schemas.microsoft.com/office/drawing/2014/main" id="{2FF09A44-DCC1-1F79-40DA-B13F23C4A83B}"/>
              </a:ext>
            </a:extLst>
          </p:cNvPr>
          <p:cNvSpPr>
            <a:spLocks noGrp="1"/>
          </p:cNvSpPr>
          <p:nvPr>
            <p:ph type="title"/>
          </p:nvPr>
        </p:nvSpPr>
        <p:spPr>
          <a:xfrm>
            <a:off x="-2" y="633052"/>
            <a:ext cx="5742712" cy="2405352"/>
          </a:xfrm>
        </p:spPr>
        <p:txBody>
          <a:bodyPr/>
          <a:lstStyle/>
          <a:p>
            <a:r>
              <a:rPr lang="en-US">
                <a:ln w="19050">
                  <a:solidFill>
                    <a:srgbClr val="0C1A69"/>
                  </a:solidFill>
                </a:ln>
                <a:cs typeface="Posterama Bold"/>
              </a:rPr>
              <a:t>Adversarial Nets</a:t>
            </a:r>
            <a:endParaRPr lang="en-US"/>
          </a:p>
        </p:txBody>
      </p:sp>
      <p:sp>
        <p:nvSpPr>
          <p:cNvPr id="15" name="TextBox 14">
            <a:extLst>
              <a:ext uri="{FF2B5EF4-FFF2-40B4-BE49-F238E27FC236}">
                <a16:creationId xmlns:a16="http://schemas.microsoft.com/office/drawing/2014/main" id="{F687A1A7-B50D-9795-D545-CB767778F88A}"/>
              </a:ext>
            </a:extLst>
          </p:cNvPr>
          <p:cNvSpPr txBox="1"/>
          <p:nvPr/>
        </p:nvSpPr>
        <p:spPr>
          <a:xfrm>
            <a:off x="5967350" y="494805"/>
            <a:ext cx="588818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solidFill>
                  <a:schemeClr val="bg1"/>
                </a:solidFill>
                <a:latin typeface="Bierstadt"/>
                <a:ea typeface="+mn-lt"/>
                <a:cs typeface="+mn-lt"/>
              </a:rPr>
              <a:t>In the proposed adversarial nets framework, the generative model is pitted against an adversary which is the discriminator.</a:t>
            </a:r>
          </a:p>
          <a:p>
            <a:pPr marL="285750" indent="-285750">
              <a:buFont typeface="Calibri"/>
              <a:buChar char="-"/>
            </a:pPr>
            <a:endParaRPr lang="en-US">
              <a:solidFill>
                <a:schemeClr val="bg1"/>
              </a:solidFill>
              <a:latin typeface="Bierstadt"/>
            </a:endParaRPr>
          </a:p>
          <a:p>
            <a:pPr marL="285750" indent="-285750">
              <a:buFont typeface="Calibri"/>
              <a:buChar char="-"/>
            </a:pPr>
            <a:r>
              <a:rPr lang="en-US">
                <a:solidFill>
                  <a:schemeClr val="bg1"/>
                </a:solidFill>
                <a:latin typeface="Bierstadt"/>
              </a:rPr>
              <a:t>The job of the generator is to mimic the distribution of the dataset given.</a:t>
            </a:r>
          </a:p>
          <a:p>
            <a:pPr marL="285750" indent="-285750">
              <a:buFont typeface="Calibri"/>
              <a:buChar char="-"/>
            </a:pPr>
            <a:endParaRPr lang="en-US">
              <a:solidFill>
                <a:schemeClr val="bg1"/>
              </a:solidFill>
              <a:latin typeface="Bierstadt"/>
            </a:endParaRPr>
          </a:p>
          <a:p>
            <a:pPr marL="285750" indent="-285750">
              <a:buFont typeface="Calibri"/>
              <a:buChar char="-"/>
            </a:pPr>
            <a:r>
              <a:rPr lang="en-US">
                <a:solidFill>
                  <a:schemeClr val="bg1"/>
                </a:solidFill>
                <a:latin typeface="Bierstadt"/>
              </a:rPr>
              <a:t>The discriminator </a:t>
            </a:r>
            <a:r>
              <a:rPr lang="en-US">
                <a:solidFill>
                  <a:schemeClr val="bg1"/>
                </a:solidFill>
                <a:latin typeface="Bierstadt"/>
                <a:ea typeface="+mn-lt"/>
                <a:cs typeface="+mn-lt"/>
              </a:rPr>
              <a:t>learns to determine whether a sample is from the model distribution or the data distribution.</a:t>
            </a:r>
          </a:p>
          <a:p>
            <a:pPr marL="285750" indent="-285750">
              <a:buFont typeface="Calibri"/>
              <a:buChar char="-"/>
            </a:pPr>
            <a:endParaRPr lang="en-US">
              <a:solidFill>
                <a:schemeClr val="bg1"/>
              </a:solidFill>
              <a:latin typeface="Bierstadt"/>
              <a:ea typeface="+mn-lt"/>
              <a:cs typeface="+mn-lt"/>
            </a:endParaRPr>
          </a:p>
          <a:p>
            <a:pPr marL="285750" indent="-285750">
              <a:buFont typeface="Calibri"/>
              <a:buChar char="-"/>
            </a:pPr>
            <a:r>
              <a:rPr lang="en-US">
                <a:solidFill>
                  <a:schemeClr val="bg1"/>
                </a:solidFill>
                <a:latin typeface="Bierstadt"/>
                <a:ea typeface="+mn-lt"/>
                <a:cs typeface="+mn-lt"/>
              </a:rPr>
              <a:t>The generative model can be thought of as analogous to a team of counterfeiters, trying to produce fake currency and use it without detection, while the discriminative model is analogous to the police, trying to detect the counterfeit currency.</a:t>
            </a:r>
          </a:p>
          <a:p>
            <a:pPr marL="285750" indent="-285750">
              <a:buFont typeface="Calibri"/>
              <a:buChar char="-"/>
            </a:pPr>
            <a:endParaRPr lang="en-US">
              <a:solidFill>
                <a:schemeClr val="bg1"/>
              </a:solidFill>
              <a:latin typeface="Bierstadt"/>
              <a:ea typeface="+mn-lt"/>
              <a:cs typeface="+mn-lt"/>
            </a:endParaRPr>
          </a:p>
          <a:p>
            <a:pPr marL="285750" indent="-285750">
              <a:buFont typeface="Calibri"/>
              <a:buChar char="-"/>
            </a:pPr>
            <a:r>
              <a:rPr lang="en-US">
                <a:solidFill>
                  <a:schemeClr val="bg1"/>
                </a:solidFill>
                <a:latin typeface="Bierstadt"/>
                <a:ea typeface="+mn-lt"/>
                <a:cs typeface="+mn-lt"/>
              </a:rPr>
              <a:t>Competition in this game drives both teams to improve their methods until the counterfeits are indistinguishable from the genuine articles.</a:t>
            </a:r>
            <a:endParaRPr lang="en-US">
              <a:solidFill>
                <a:schemeClr val="bg1"/>
              </a:solidFill>
              <a:latin typeface="Bierstadt"/>
            </a:endParaRPr>
          </a:p>
        </p:txBody>
      </p:sp>
      <p:sp>
        <p:nvSpPr>
          <p:cNvPr id="22" name="TextBox 21">
            <a:extLst>
              <a:ext uri="{FF2B5EF4-FFF2-40B4-BE49-F238E27FC236}">
                <a16:creationId xmlns:a16="http://schemas.microsoft.com/office/drawing/2014/main" id="{57F6861A-C7DB-3158-B780-E5C8B649CC23}"/>
              </a:ext>
            </a:extLst>
          </p:cNvPr>
          <p:cNvSpPr txBox="1"/>
          <p:nvPr/>
        </p:nvSpPr>
        <p:spPr>
          <a:xfrm>
            <a:off x="1791194" y="6016830"/>
            <a:ext cx="2276104" cy="369332"/>
          </a:xfrm>
          <a:prstGeom prst="rect">
            <a:avLst/>
          </a:prstGeom>
          <a:noFill/>
          <a:ln>
            <a:solidFill>
              <a:schemeClr val="accent6"/>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solidFill>
                <a:latin typeface="Consolas"/>
              </a:rPr>
              <a:t>Generated by GAN</a:t>
            </a:r>
          </a:p>
        </p:txBody>
      </p:sp>
      <p:pic>
        <p:nvPicPr>
          <p:cNvPr id="20" name="Picture 19">
            <a:extLst>
              <a:ext uri="{FF2B5EF4-FFF2-40B4-BE49-F238E27FC236}">
                <a16:creationId xmlns:a16="http://schemas.microsoft.com/office/drawing/2014/main" id="{40461259-5FE1-AA42-381B-3144171509BB}"/>
              </a:ext>
            </a:extLst>
          </p:cNvPr>
          <p:cNvPicPr>
            <a:picLocks noChangeAspect="1"/>
          </p:cNvPicPr>
          <p:nvPr/>
        </p:nvPicPr>
        <p:blipFill>
          <a:blip r:embed="rId2"/>
          <a:stretch>
            <a:fillRect/>
          </a:stretch>
        </p:blipFill>
        <p:spPr>
          <a:xfrm>
            <a:off x="360794" y="2001653"/>
            <a:ext cx="5018155" cy="3794824"/>
          </a:xfrm>
          <a:prstGeom prst="rect">
            <a:avLst/>
          </a:prstGeom>
        </p:spPr>
      </p:pic>
    </p:spTree>
    <p:extLst>
      <p:ext uri="{BB962C8B-B14F-4D97-AF65-F5344CB8AC3E}">
        <p14:creationId xmlns:p14="http://schemas.microsoft.com/office/powerpoint/2010/main" val="3950361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a:t>What does it contain?</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2492558" y="3601787"/>
            <a:ext cx="2383764" cy="365125"/>
          </a:xfrm>
        </p:spPr>
        <p:txBody>
          <a:bodyPr vert="horz" lIns="91440" tIns="45720" rIns="91440" bIns="45720" rtlCol="0" anchor="t">
            <a:normAutofit/>
          </a:bodyPr>
          <a:lstStyle/>
          <a:p>
            <a:r>
              <a:rPr lang="en-US">
                <a:cs typeface="Posterama"/>
              </a:rPr>
              <a:t>GENERATOR</a:t>
            </a:r>
            <a:endParaRPr lang="en-US"/>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2340159" y="3974332"/>
            <a:ext cx="2620830" cy="1642112"/>
          </a:xfrm>
        </p:spPr>
        <p:txBody>
          <a:bodyPr vert="horz" lIns="91440" tIns="45720" rIns="91440" bIns="45720" rtlCol="0" anchor="t">
            <a:normAutofit/>
          </a:bodyPr>
          <a:lstStyle/>
          <a:p>
            <a:r>
              <a:rPr lang="en-US"/>
              <a:t>This model takes in a prior noise distribution p</a:t>
            </a:r>
            <a:r>
              <a:rPr lang="en-US" baseline="-25000"/>
              <a:t>z</a:t>
            </a:r>
            <a:r>
              <a:rPr lang="en-US"/>
              <a:t>(z) generates a distribution p</a:t>
            </a:r>
            <a:r>
              <a:rPr lang="en-US" baseline="-25000"/>
              <a:t>g</a:t>
            </a:r>
            <a:r>
              <a:rPr lang="en-US"/>
              <a:t>. We represent a mapping to a data space as G(z:</a:t>
            </a:r>
            <a:r>
              <a:rPr lang="en-ZA">
                <a:ea typeface="+mn-lt"/>
                <a:cs typeface="+mn-lt"/>
              </a:rPr>
              <a:t>θ</a:t>
            </a:r>
            <a:r>
              <a:rPr lang="en-US" baseline="-25000"/>
              <a:t>g</a:t>
            </a:r>
            <a:r>
              <a:rPr lang="en-US"/>
              <a:t>) where the  </a:t>
            </a:r>
            <a:r>
              <a:rPr lang="en-ZA">
                <a:ea typeface="+mn-lt"/>
                <a:cs typeface="+mn-lt"/>
              </a:rPr>
              <a:t>θ</a:t>
            </a:r>
            <a:r>
              <a:rPr lang="en-US" baseline="-25000"/>
              <a:t>g</a:t>
            </a:r>
            <a:r>
              <a:rPr lang="en-US">
                <a:ea typeface="+mn-lt"/>
                <a:cs typeface="+mn-lt"/>
              </a:rPr>
              <a:t> is parameters of the model</a:t>
            </a:r>
            <a:r>
              <a:rPr lang="en-US"/>
              <a:t> .  </a:t>
            </a: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7652836" y="3601787"/>
            <a:ext cx="2502719" cy="365125"/>
          </a:xfrm>
        </p:spPr>
        <p:txBody>
          <a:bodyPr vert="horz" lIns="91440" tIns="45720" rIns="91440" bIns="45720" rtlCol="0" anchor="t">
            <a:normAutofit/>
          </a:bodyPr>
          <a:lstStyle/>
          <a:p>
            <a:r>
              <a:rPr lang="en-US">
                <a:cs typeface="Posterama"/>
              </a:rPr>
              <a:t>DISCRIMINATOR</a:t>
            </a:r>
            <a:endParaRPr lang="en-US"/>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7467723" y="4007184"/>
            <a:ext cx="2713964" cy="1739643"/>
          </a:xfrm>
        </p:spPr>
        <p:txBody>
          <a:bodyPr vert="horz" lIns="91440" tIns="45720" rIns="91440" bIns="45720" rtlCol="0" anchor="t">
            <a:normAutofit/>
          </a:bodyPr>
          <a:lstStyle/>
          <a:p>
            <a:r>
              <a:rPr lang="en-ZA"/>
              <a:t>This model outputs a single scalar value. It is represented as </a:t>
            </a:r>
            <a:r>
              <a:rPr lang="en-ZA">
                <a:ea typeface="+mn-lt"/>
                <a:cs typeface="+mn-lt"/>
              </a:rPr>
              <a:t>D(x; </a:t>
            </a:r>
            <a:r>
              <a:rPr lang="en-ZA" err="1">
                <a:ea typeface="+mn-lt"/>
                <a:cs typeface="+mn-lt"/>
              </a:rPr>
              <a:t>θ</a:t>
            </a:r>
            <a:r>
              <a:rPr lang="en-ZA" baseline="-25000" err="1">
                <a:ea typeface="+mn-lt"/>
                <a:cs typeface="+mn-lt"/>
              </a:rPr>
              <a:t>d</a:t>
            </a:r>
            <a:r>
              <a:rPr lang="en-ZA">
                <a:ea typeface="+mn-lt"/>
                <a:cs typeface="+mn-lt"/>
              </a:rPr>
              <a:t>)</a:t>
            </a:r>
            <a:r>
              <a:rPr lang="en-ZA"/>
              <a:t> and D(x) is the </a:t>
            </a:r>
            <a:r>
              <a:rPr lang="en-ZA">
                <a:ea typeface="+mn-lt"/>
                <a:cs typeface="+mn-lt"/>
              </a:rPr>
              <a:t>probability that x came from the data rather than generative distribution </a:t>
            </a:r>
            <a:r>
              <a:rPr lang="en-US" err="1">
                <a:ea typeface="+mn-lt"/>
                <a:cs typeface="+mn-lt"/>
              </a:rPr>
              <a:t>p</a:t>
            </a:r>
            <a:r>
              <a:rPr lang="en-US" baseline="-25000" err="1">
                <a:ea typeface="+mn-lt"/>
                <a:cs typeface="+mn-lt"/>
              </a:rPr>
              <a:t>g</a:t>
            </a:r>
            <a:r>
              <a:rPr lang="en-ZA">
                <a:ea typeface="+mn-lt"/>
                <a:cs typeface="+mn-lt"/>
              </a:rPr>
              <a:t>.</a:t>
            </a:r>
            <a:r>
              <a:rPr lang="en-ZA"/>
              <a:t> </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a:p>
        </p:txBody>
      </p:sp>
      <p:pic>
        <p:nvPicPr>
          <p:cNvPr id="26" name="Picture Placeholder 25" descr="A blue and blue pills&#10;&#10;Description automatically generated">
            <a:extLst>
              <a:ext uri="{FF2B5EF4-FFF2-40B4-BE49-F238E27FC236}">
                <a16:creationId xmlns:a16="http://schemas.microsoft.com/office/drawing/2014/main" id="{49B38B20-BA98-D4A3-2AA7-69ACAC35668A}"/>
              </a:ext>
            </a:extLst>
          </p:cNvPr>
          <p:cNvPicPr>
            <a:picLocks noGrp="1" noChangeAspect="1"/>
          </p:cNvPicPr>
          <p:nvPr>
            <p:ph type="pic" sz="quarter" idx="32"/>
          </p:nvPr>
        </p:nvPicPr>
        <p:blipFill>
          <a:blip r:embed="rId2"/>
          <a:srcRect l="6849" r="6849"/>
          <a:stretch/>
        </p:blipFill>
        <p:spPr>
          <a:xfrm>
            <a:off x="3288615" y="2818876"/>
            <a:ext cx="716392" cy="716393"/>
          </a:xfrm>
        </p:spPr>
      </p:pic>
      <p:pic>
        <p:nvPicPr>
          <p:cNvPr id="29" name="Picture Placeholder 28" descr="A blue dots and black lines&#10;&#10;Description automatically generated">
            <a:extLst>
              <a:ext uri="{FF2B5EF4-FFF2-40B4-BE49-F238E27FC236}">
                <a16:creationId xmlns:a16="http://schemas.microsoft.com/office/drawing/2014/main" id="{7492FB7B-DCE5-E2BC-D2A2-85115915F8FF}"/>
              </a:ext>
            </a:extLst>
          </p:cNvPr>
          <p:cNvPicPr>
            <a:picLocks noGrp="1" noChangeAspect="1"/>
          </p:cNvPicPr>
          <p:nvPr>
            <p:ph type="pic" sz="quarter" idx="33"/>
          </p:nvPr>
        </p:nvPicPr>
        <p:blipFill>
          <a:blip r:embed="rId3"/>
          <a:srcRect l="143" r="143"/>
          <a:stretch/>
        </p:blipFill>
        <p:spPr>
          <a:xfrm>
            <a:off x="8404888" y="2818877"/>
            <a:ext cx="735207" cy="716393"/>
          </a:xfrm>
        </p:spPr>
      </p:pic>
    </p:spTree>
    <p:extLst>
      <p:ext uri="{BB962C8B-B14F-4D97-AF65-F5344CB8AC3E}">
        <p14:creationId xmlns:p14="http://schemas.microsoft.com/office/powerpoint/2010/main" val="237882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8</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52697" y="597383"/>
            <a:ext cx="7286605" cy="634323"/>
          </a:xfrm>
        </p:spPr>
        <p:txBody>
          <a:bodyPr/>
          <a:lstStyle/>
          <a:p>
            <a:r>
              <a:rPr lang="en-US">
                <a:ln w="19050">
                  <a:solidFill>
                    <a:prstClr val="white"/>
                  </a:solidFill>
                </a:ln>
                <a:cs typeface="Posterama Bold"/>
              </a:rPr>
              <a:t>Discriminator</a:t>
            </a:r>
            <a:endParaRPr lang="en-US"/>
          </a:p>
        </p:txBody>
      </p:sp>
      <p:pic>
        <p:nvPicPr>
          <p:cNvPr id="19" name="Picture 18" descr="Applied Deep Learning - Part 1: Artificial Neural Networks | by Arden  Dertat | Towards Data Science">
            <a:extLst>
              <a:ext uri="{FF2B5EF4-FFF2-40B4-BE49-F238E27FC236}">
                <a16:creationId xmlns:a16="http://schemas.microsoft.com/office/drawing/2014/main" id="{631BA452-8510-47E2-3E4B-43483B01BE5B}"/>
              </a:ext>
            </a:extLst>
          </p:cNvPr>
          <p:cNvPicPr>
            <a:picLocks noChangeAspect="1"/>
          </p:cNvPicPr>
          <p:nvPr/>
        </p:nvPicPr>
        <p:blipFill rotWithShape="1">
          <a:blip r:embed="rId2"/>
          <a:srcRect r="-375" b="8621"/>
          <a:stretch/>
        </p:blipFill>
        <p:spPr>
          <a:xfrm>
            <a:off x="4187879" y="4051187"/>
            <a:ext cx="3820661" cy="2297540"/>
          </a:xfrm>
          <a:prstGeom prst="rect">
            <a:avLst/>
          </a:prstGeom>
        </p:spPr>
      </p:pic>
      <p:sp>
        <p:nvSpPr>
          <p:cNvPr id="6" name="Text Placeholder 20">
            <a:extLst>
              <a:ext uri="{FF2B5EF4-FFF2-40B4-BE49-F238E27FC236}">
                <a16:creationId xmlns:a16="http://schemas.microsoft.com/office/drawing/2014/main" id="{728701B4-CEB1-68C9-2A5B-D44CF6B6E43B}"/>
              </a:ext>
            </a:extLst>
          </p:cNvPr>
          <p:cNvSpPr>
            <a:spLocks noGrp="1"/>
          </p:cNvSpPr>
          <p:nvPr>
            <p:ph type="body" sz="quarter" idx="27"/>
          </p:nvPr>
        </p:nvSpPr>
        <p:spPr>
          <a:xfrm>
            <a:off x="1087092" y="1459721"/>
            <a:ext cx="2078964" cy="339725"/>
          </a:xfrm>
        </p:spPr>
        <p:txBody>
          <a:bodyPr vert="horz" lIns="91440" tIns="45720" rIns="91440" bIns="45720" rtlCol="0" anchor="t">
            <a:normAutofit/>
          </a:bodyPr>
          <a:lstStyle/>
          <a:p>
            <a:r>
              <a:rPr lang="en-US">
                <a:cs typeface="Posterama"/>
              </a:rPr>
              <a:t>Purpose</a:t>
            </a:r>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408826" y="1772999"/>
            <a:ext cx="6363097" cy="659978"/>
          </a:xfrm>
        </p:spPr>
        <p:txBody>
          <a:bodyPr vert="horz" lIns="91440" tIns="45720" rIns="91440" bIns="45720" rtlCol="0" anchor="t">
            <a:normAutofit/>
          </a:bodyPr>
          <a:lstStyle/>
          <a:p>
            <a:pPr algn="l">
              <a:lnSpc>
                <a:spcPct val="113999"/>
              </a:lnSpc>
            </a:pPr>
            <a:r>
              <a:rPr lang="en-US">
                <a:latin typeface="Bierstadt"/>
                <a:cs typeface="Arial"/>
              </a:rPr>
              <a:t>Distinguishes between real data and generated data produced by a generator.</a:t>
            </a:r>
            <a:endParaRPr lang="en-US"/>
          </a:p>
          <a:p>
            <a:pPr algn="l">
              <a:lnSpc>
                <a:spcPct val="113999"/>
              </a:lnSpc>
            </a:pPr>
            <a:r>
              <a:rPr lang="en-US">
                <a:cs typeface="Arial"/>
              </a:rPr>
              <a:t>Modeled using a Multilayer  Perceptron (MLP) neural network.</a:t>
            </a:r>
          </a:p>
          <a:p>
            <a:pPr>
              <a:lnSpc>
                <a:spcPct val="113999"/>
              </a:lnSpc>
            </a:pPr>
            <a:endParaRPr lang="en-US">
              <a:cs typeface="Arial"/>
            </a:endParaRPr>
          </a:p>
        </p:txBody>
      </p:sp>
      <p:sp>
        <p:nvSpPr>
          <p:cNvPr id="15" name="Text Placeholder 20">
            <a:extLst>
              <a:ext uri="{FF2B5EF4-FFF2-40B4-BE49-F238E27FC236}">
                <a16:creationId xmlns:a16="http://schemas.microsoft.com/office/drawing/2014/main" id="{491181FE-05D8-7AD7-7798-72F35BBB754B}"/>
              </a:ext>
            </a:extLst>
          </p:cNvPr>
          <p:cNvSpPr txBox="1">
            <a:spLocks/>
          </p:cNvSpPr>
          <p:nvPr/>
        </p:nvSpPr>
        <p:spPr>
          <a:xfrm>
            <a:off x="1408826" y="2391054"/>
            <a:ext cx="2078964" cy="3397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Posterama"/>
              </a:rPr>
              <a:t>Architecture</a:t>
            </a:r>
            <a:endParaRPr lang="en-US"/>
          </a:p>
        </p:txBody>
      </p:sp>
      <p:sp>
        <p:nvSpPr>
          <p:cNvPr id="25" name="Text Placeholder 21">
            <a:extLst>
              <a:ext uri="{FF2B5EF4-FFF2-40B4-BE49-F238E27FC236}">
                <a16:creationId xmlns:a16="http://schemas.microsoft.com/office/drawing/2014/main" id="{53DD93CB-4E13-75DE-C704-EE8F08750410}"/>
              </a:ext>
            </a:extLst>
          </p:cNvPr>
          <p:cNvSpPr txBox="1">
            <a:spLocks/>
          </p:cNvSpPr>
          <p:nvPr/>
        </p:nvSpPr>
        <p:spPr>
          <a:xfrm rot="-10800000" flipV="1">
            <a:off x="1408825" y="2763178"/>
            <a:ext cx="7379096" cy="81322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3999"/>
              </a:lnSpc>
            </a:pPr>
            <a:r>
              <a:rPr lang="en-US">
                <a:latin typeface="Bierstadt"/>
                <a:cs typeface="Arial"/>
              </a:rPr>
              <a:t>Represents a binary classifier which receives inputs of distribution and outputs if the distribution is real or fake.</a:t>
            </a:r>
            <a:endParaRPr lang="en-US"/>
          </a:p>
          <a:p>
            <a:pPr algn="l">
              <a:lnSpc>
                <a:spcPct val="113999"/>
              </a:lnSpc>
            </a:pPr>
            <a:r>
              <a:rPr lang="en-US">
                <a:cs typeface="Arial"/>
              </a:rPr>
              <a:t>Utilizes a differentiable function where D(x;</a:t>
            </a:r>
            <a:r>
              <a:rPr lang="en-ZA" sz="1500">
                <a:ea typeface="+mn-lt"/>
                <a:cs typeface="+mn-lt"/>
              </a:rPr>
              <a:t>θ</a:t>
            </a:r>
            <a:r>
              <a:rPr lang="en-US" baseline="-25000">
                <a:ea typeface="+mn-lt"/>
                <a:cs typeface="+mn-lt"/>
              </a:rPr>
              <a:t>d</a:t>
            </a:r>
            <a:r>
              <a:rPr lang="en-US">
                <a:ea typeface="+mn-lt"/>
                <a:cs typeface="+mn-lt"/>
              </a:rPr>
              <a:t>) where </a:t>
            </a:r>
            <a:r>
              <a:rPr lang="en-ZA" sz="1500">
                <a:ea typeface="+mn-lt"/>
                <a:cs typeface="+mn-lt"/>
              </a:rPr>
              <a:t>θ</a:t>
            </a:r>
            <a:r>
              <a:rPr lang="en-US" baseline="-25000">
                <a:ea typeface="+mn-lt"/>
                <a:cs typeface="+mn-lt"/>
              </a:rPr>
              <a:t>d</a:t>
            </a:r>
            <a:r>
              <a:rPr lang="en-US">
                <a:ea typeface="+mn-lt"/>
                <a:cs typeface="+mn-lt"/>
              </a:rPr>
              <a:t> is parameters of discriminator</a:t>
            </a:r>
          </a:p>
          <a:p>
            <a:pPr algn="l">
              <a:lnSpc>
                <a:spcPct val="113999"/>
              </a:lnSpc>
            </a:pPr>
            <a:endParaRPr lang="en-US">
              <a:cs typeface="Arial"/>
            </a:endParaRPr>
          </a:p>
          <a:p>
            <a:pPr>
              <a:lnSpc>
                <a:spcPct val="113999"/>
              </a:lnSpc>
            </a:pPr>
            <a:endParaRPr lang="en-US">
              <a:cs typeface="Arial"/>
            </a:endParaRPr>
          </a:p>
        </p:txBody>
      </p:sp>
    </p:spTree>
    <p:extLst>
      <p:ext uri="{BB962C8B-B14F-4D97-AF65-F5344CB8AC3E}">
        <p14:creationId xmlns:p14="http://schemas.microsoft.com/office/powerpoint/2010/main" val="290285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0FFD18-69B2-3AB0-FAF0-F696A04E2F80}"/>
              </a:ext>
            </a:extLst>
          </p:cNvPr>
          <p:cNvSpPr>
            <a:spLocks noGrp="1"/>
          </p:cNvSpPr>
          <p:nvPr>
            <p:ph type="sldNum" sz="quarter" idx="12"/>
          </p:nvPr>
        </p:nvSpPr>
        <p:spPr/>
        <p:txBody>
          <a:bodyPr/>
          <a:lstStyle/>
          <a:p>
            <a:fld id="{A402E4C0-AD5E-4E8C-9F21-7CCE474BDCEB}" type="slidenum">
              <a:rPr lang="en-US" smtClean="0"/>
              <a:pPr/>
              <a:t>9</a:t>
            </a:fld>
            <a:endParaRPr lang="en-US"/>
          </a:p>
        </p:txBody>
      </p:sp>
      <p:sp>
        <p:nvSpPr>
          <p:cNvPr id="12" name="Title 11">
            <a:extLst>
              <a:ext uri="{FF2B5EF4-FFF2-40B4-BE49-F238E27FC236}">
                <a16:creationId xmlns:a16="http://schemas.microsoft.com/office/drawing/2014/main" id="{633E75CE-31B3-9394-228E-54F9BAA377B6}"/>
              </a:ext>
            </a:extLst>
          </p:cNvPr>
          <p:cNvSpPr>
            <a:spLocks noGrp="1"/>
          </p:cNvSpPr>
          <p:nvPr>
            <p:ph type="title"/>
          </p:nvPr>
        </p:nvSpPr>
        <p:spPr>
          <a:xfrm>
            <a:off x="2446358" y="743166"/>
            <a:ext cx="7286605" cy="634323"/>
          </a:xfrm>
        </p:spPr>
        <p:txBody>
          <a:bodyPr/>
          <a:lstStyle/>
          <a:p>
            <a:r>
              <a:rPr lang="en-US">
                <a:ln w="19050">
                  <a:solidFill>
                    <a:prstClr val="white"/>
                  </a:solidFill>
                </a:ln>
                <a:cs typeface="Posterama Bold"/>
              </a:rPr>
              <a:t>Discriminator TRAINING</a:t>
            </a:r>
            <a:endParaRPr lang="en-US"/>
          </a:p>
        </p:txBody>
      </p:sp>
      <p:sp>
        <p:nvSpPr>
          <p:cNvPr id="6" name="Text Placeholder 20">
            <a:extLst>
              <a:ext uri="{FF2B5EF4-FFF2-40B4-BE49-F238E27FC236}">
                <a16:creationId xmlns:a16="http://schemas.microsoft.com/office/drawing/2014/main" id="{728701B4-CEB1-68C9-2A5B-D44CF6B6E43B}"/>
              </a:ext>
            </a:extLst>
          </p:cNvPr>
          <p:cNvSpPr>
            <a:spLocks noGrp="1"/>
          </p:cNvSpPr>
          <p:nvPr>
            <p:ph type="body" sz="quarter" idx="27"/>
          </p:nvPr>
        </p:nvSpPr>
        <p:spPr>
          <a:xfrm>
            <a:off x="1501958" y="1502054"/>
            <a:ext cx="2536163" cy="339725"/>
          </a:xfrm>
        </p:spPr>
        <p:txBody>
          <a:bodyPr vert="horz" lIns="91440" tIns="45720" rIns="91440" bIns="45720" rtlCol="0" anchor="t">
            <a:normAutofit/>
          </a:bodyPr>
          <a:lstStyle/>
          <a:p>
            <a:pPr algn="l">
              <a:lnSpc>
                <a:spcPct val="100000"/>
              </a:lnSpc>
              <a:spcBef>
                <a:spcPts val="0"/>
              </a:spcBef>
            </a:pPr>
            <a:r>
              <a:rPr lang="en-US">
                <a:cs typeface="Posterama"/>
              </a:rPr>
              <a:t>Input</a:t>
            </a:r>
            <a:endParaRPr lang="en-US"/>
          </a:p>
          <a:p>
            <a:endParaRPr lang="en-US"/>
          </a:p>
        </p:txBody>
      </p:sp>
      <p:sp>
        <p:nvSpPr>
          <p:cNvPr id="13" name="Text Placeholder 21">
            <a:extLst>
              <a:ext uri="{FF2B5EF4-FFF2-40B4-BE49-F238E27FC236}">
                <a16:creationId xmlns:a16="http://schemas.microsoft.com/office/drawing/2014/main" id="{BF08883D-0ECC-28D3-AB66-3F3B868902FF}"/>
              </a:ext>
            </a:extLst>
          </p:cNvPr>
          <p:cNvSpPr>
            <a:spLocks noGrp="1"/>
          </p:cNvSpPr>
          <p:nvPr>
            <p:ph type="body" sz="quarter" idx="28"/>
          </p:nvPr>
        </p:nvSpPr>
        <p:spPr>
          <a:xfrm>
            <a:off x="1501959" y="1806866"/>
            <a:ext cx="7793963" cy="626112"/>
          </a:xfrm>
        </p:spPr>
        <p:txBody>
          <a:bodyPr vert="horz" lIns="91440" tIns="45720" rIns="91440" bIns="45720" rtlCol="0" anchor="t">
            <a:normAutofit/>
          </a:bodyPr>
          <a:lstStyle/>
          <a:p>
            <a:pPr algn="l">
              <a:lnSpc>
                <a:spcPct val="113999"/>
              </a:lnSpc>
            </a:pPr>
            <a:r>
              <a:rPr lang="en-US">
                <a:latin typeface="Bierstadt"/>
                <a:cs typeface="Arial"/>
              </a:rPr>
              <a:t>Receives input data samples from</a:t>
            </a:r>
            <a:r>
              <a:rPr lang="en-US">
                <a:solidFill>
                  <a:srgbClr val="FFFFFF"/>
                </a:solidFill>
                <a:latin typeface="Bierstadt"/>
                <a:cs typeface="Arial"/>
              </a:rPr>
              <a:t> </a:t>
            </a:r>
            <a:r>
              <a:rPr lang="en-US" b="1">
                <a:solidFill>
                  <a:srgbClr val="FFFFFF"/>
                </a:solidFill>
                <a:latin typeface="Bierstadt"/>
                <a:cs typeface="Arial"/>
              </a:rPr>
              <a:t>real data examples</a:t>
            </a:r>
            <a:r>
              <a:rPr lang="en-US">
                <a:solidFill>
                  <a:srgbClr val="FFFFFF"/>
                </a:solidFill>
                <a:latin typeface="Bierstadt"/>
                <a:cs typeface="Arial"/>
              </a:rPr>
              <a:t> from the dataset and </a:t>
            </a:r>
            <a:r>
              <a:rPr lang="en-US" b="1">
                <a:solidFill>
                  <a:srgbClr val="FFFFFF"/>
                </a:solidFill>
                <a:latin typeface="Bierstadt"/>
                <a:cs typeface="Arial"/>
              </a:rPr>
              <a:t>generated data produced</a:t>
            </a:r>
            <a:r>
              <a:rPr lang="en-US">
                <a:solidFill>
                  <a:srgbClr val="FFFFFF"/>
                </a:solidFill>
                <a:latin typeface="Bierstadt"/>
                <a:cs typeface="Arial"/>
              </a:rPr>
              <a:t> by generator.</a:t>
            </a:r>
            <a:endParaRPr lang="en-US">
              <a:solidFill>
                <a:srgbClr val="FFFFFF"/>
              </a:solidFill>
            </a:endParaRPr>
          </a:p>
          <a:p>
            <a:pPr>
              <a:lnSpc>
                <a:spcPct val="113999"/>
              </a:lnSpc>
            </a:pPr>
            <a:endParaRPr lang="en-US">
              <a:solidFill>
                <a:srgbClr val="FFFFFF"/>
              </a:solidFill>
              <a:latin typeface="Bierstadt"/>
              <a:cs typeface="Arial"/>
            </a:endParaRPr>
          </a:p>
          <a:p>
            <a:pPr>
              <a:lnSpc>
                <a:spcPct val="113999"/>
              </a:lnSpc>
            </a:pPr>
            <a:endParaRPr lang="en-US">
              <a:cs typeface="Arial"/>
            </a:endParaRPr>
          </a:p>
        </p:txBody>
      </p:sp>
      <p:sp>
        <p:nvSpPr>
          <p:cNvPr id="31" name="Text Placeholder 20">
            <a:extLst>
              <a:ext uri="{FF2B5EF4-FFF2-40B4-BE49-F238E27FC236}">
                <a16:creationId xmlns:a16="http://schemas.microsoft.com/office/drawing/2014/main" id="{9F26AECD-32D6-470A-27CE-CA74E7B38065}"/>
              </a:ext>
            </a:extLst>
          </p:cNvPr>
          <p:cNvSpPr txBox="1">
            <a:spLocks/>
          </p:cNvSpPr>
          <p:nvPr/>
        </p:nvSpPr>
        <p:spPr>
          <a:xfrm>
            <a:off x="1501958" y="2534987"/>
            <a:ext cx="2536163" cy="3397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spcBef>
                <a:spcPts val="0"/>
              </a:spcBef>
            </a:pPr>
            <a:r>
              <a:rPr lang="en-US">
                <a:cs typeface="Posterama"/>
              </a:rPr>
              <a:t>Labels</a:t>
            </a:r>
            <a:endParaRPr lang="en-US"/>
          </a:p>
          <a:p>
            <a:endParaRPr lang="en-US"/>
          </a:p>
        </p:txBody>
      </p:sp>
      <p:sp>
        <p:nvSpPr>
          <p:cNvPr id="33" name="Text Placeholder 21">
            <a:extLst>
              <a:ext uri="{FF2B5EF4-FFF2-40B4-BE49-F238E27FC236}">
                <a16:creationId xmlns:a16="http://schemas.microsoft.com/office/drawing/2014/main" id="{0D91A66C-A89F-CD88-4784-514F8FF3E456}"/>
              </a:ext>
            </a:extLst>
          </p:cNvPr>
          <p:cNvSpPr txBox="1">
            <a:spLocks/>
          </p:cNvSpPr>
          <p:nvPr/>
        </p:nvSpPr>
        <p:spPr>
          <a:xfrm>
            <a:off x="1501959" y="3026066"/>
            <a:ext cx="8615229" cy="854711"/>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3999"/>
              </a:lnSpc>
            </a:pPr>
            <a:r>
              <a:rPr lang="en-US">
                <a:cs typeface="Arial"/>
              </a:rPr>
              <a:t>They are 2 types of labels here:</a:t>
            </a:r>
            <a:endParaRPr lang="en-US"/>
          </a:p>
          <a:p>
            <a:pPr marL="285750" indent="-285750" algn="l">
              <a:lnSpc>
                <a:spcPct val="113999"/>
              </a:lnSpc>
              <a:buChar char="•"/>
            </a:pPr>
            <a:r>
              <a:rPr lang="en-US" b="1">
                <a:cs typeface="Arial"/>
              </a:rPr>
              <a:t>Real Labels</a:t>
            </a:r>
            <a:r>
              <a:rPr lang="en-US">
                <a:cs typeface="Arial"/>
              </a:rPr>
              <a:t> : The labels to the data generated from real data examples</a:t>
            </a:r>
          </a:p>
          <a:p>
            <a:pPr marL="285750" indent="-285750" algn="l">
              <a:lnSpc>
                <a:spcPct val="113999"/>
              </a:lnSpc>
              <a:buChar char="•"/>
            </a:pPr>
            <a:r>
              <a:rPr lang="en-US" b="1">
                <a:cs typeface="Arial"/>
              </a:rPr>
              <a:t>Fake Labels </a:t>
            </a:r>
            <a:r>
              <a:rPr lang="en-US">
                <a:cs typeface="Arial"/>
              </a:rPr>
              <a:t>: The labels to the data generated from the fake data examples</a:t>
            </a:r>
          </a:p>
          <a:p>
            <a:pPr algn="l">
              <a:lnSpc>
                <a:spcPct val="113999"/>
              </a:lnSpc>
            </a:pPr>
            <a:r>
              <a:rPr lang="en-US">
                <a:cs typeface="Arial"/>
              </a:rPr>
              <a:t>This forms the basis for the binary classification</a:t>
            </a:r>
          </a:p>
        </p:txBody>
      </p:sp>
      <p:sp>
        <p:nvSpPr>
          <p:cNvPr id="35" name="Text Placeholder 20">
            <a:extLst>
              <a:ext uri="{FF2B5EF4-FFF2-40B4-BE49-F238E27FC236}">
                <a16:creationId xmlns:a16="http://schemas.microsoft.com/office/drawing/2014/main" id="{A5233692-6E48-DC77-7183-9DB2A29090FC}"/>
              </a:ext>
            </a:extLst>
          </p:cNvPr>
          <p:cNvSpPr txBox="1">
            <a:spLocks/>
          </p:cNvSpPr>
          <p:nvPr/>
        </p:nvSpPr>
        <p:spPr>
          <a:xfrm>
            <a:off x="1501959" y="4025121"/>
            <a:ext cx="3840029" cy="3397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spcBef>
                <a:spcPts val="0"/>
              </a:spcBef>
            </a:pPr>
            <a:r>
              <a:rPr lang="en-US">
                <a:cs typeface="Posterama"/>
              </a:rPr>
              <a:t>OPtimization objective</a:t>
            </a:r>
            <a:endParaRPr lang="en-US"/>
          </a:p>
          <a:p>
            <a:endParaRPr lang="en-US"/>
          </a:p>
        </p:txBody>
      </p:sp>
      <p:sp>
        <p:nvSpPr>
          <p:cNvPr id="37" name="Text Placeholder 21">
            <a:extLst>
              <a:ext uri="{FF2B5EF4-FFF2-40B4-BE49-F238E27FC236}">
                <a16:creationId xmlns:a16="http://schemas.microsoft.com/office/drawing/2014/main" id="{D03A76A9-734F-6C5A-E00B-A984EC7BE02D}"/>
              </a:ext>
            </a:extLst>
          </p:cNvPr>
          <p:cNvSpPr txBox="1">
            <a:spLocks/>
          </p:cNvSpPr>
          <p:nvPr/>
        </p:nvSpPr>
        <p:spPr>
          <a:xfrm>
            <a:off x="1501959" y="4499265"/>
            <a:ext cx="7015030" cy="820846"/>
          </a:xfrm>
          <a:prstGeom prst="rect">
            <a:avLst/>
          </a:prstGeom>
        </p:spPr>
        <p:txBody>
          <a:bodyPr vert="horz" lIns="91440" tIns="45720" rIns="91440" bIns="45720" rtlCol="0" anchor="t">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3999"/>
              </a:lnSpc>
            </a:pPr>
            <a:r>
              <a:rPr lang="en-US">
                <a:cs typeface="Arial"/>
              </a:rPr>
              <a:t>Aims to maximize the probability of correct classification so in other words:</a:t>
            </a:r>
            <a:endParaRPr lang="en-US"/>
          </a:p>
          <a:p>
            <a:pPr marL="285750" indent="-285750" algn="l">
              <a:lnSpc>
                <a:spcPct val="113999"/>
              </a:lnSpc>
              <a:buChar char="•"/>
            </a:pPr>
            <a:r>
              <a:rPr lang="en-US">
                <a:cs typeface="Arial"/>
              </a:rPr>
              <a:t>We maximize probability of real data or D(x) . (real data)</a:t>
            </a:r>
          </a:p>
          <a:p>
            <a:pPr marL="285750" indent="-285750" algn="l">
              <a:lnSpc>
                <a:spcPct val="113999"/>
              </a:lnSpc>
              <a:buChar char="•"/>
            </a:pPr>
            <a:r>
              <a:rPr lang="en-US">
                <a:cs typeface="Arial"/>
              </a:rPr>
              <a:t>We minimize probability of fake data or D(G(z)). (fake data)</a:t>
            </a:r>
          </a:p>
        </p:txBody>
      </p:sp>
    </p:spTree>
    <p:extLst>
      <p:ext uri="{BB962C8B-B14F-4D97-AF65-F5344CB8AC3E}">
        <p14:creationId xmlns:p14="http://schemas.microsoft.com/office/powerpoint/2010/main" val="7465139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2.xml><?xml version="1.0" encoding="utf-8"?>
<ds:datastoreItem xmlns:ds="http://schemas.openxmlformats.org/officeDocument/2006/customXml" ds:itemID="{3258F013-9E4A-4975-A97B-33FEBC5FEE8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C08EBEC-4760-45C2-B3A3-10A1EA33890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Introduction</vt:lpstr>
      <vt:lpstr>PowerPoint Presentation</vt:lpstr>
      <vt:lpstr>Motivation</vt:lpstr>
      <vt:lpstr>PAST         works</vt:lpstr>
      <vt:lpstr>Adversarial Nets</vt:lpstr>
      <vt:lpstr>What does it contain?</vt:lpstr>
      <vt:lpstr>Discriminator</vt:lpstr>
      <vt:lpstr>Discriminator TRAINING</vt:lpstr>
      <vt:lpstr>Discriminator LOSS</vt:lpstr>
      <vt:lpstr>Discriminator Code snippet</vt:lpstr>
      <vt:lpstr>Generator</vt:lpstr>
      <vt:lpstr>Generator TRAINING</vt:lpstr>
      <vt:lpstr>Generator code snippet</vt:lpstr>
      <vt:lpstr>Combining the two</vt:lpstr>
      <vt:lpstr>An alternate approach</vt:lpstr>
      <vt:lpstr>Training algorithm</vt:lpstr>
      <vt:lpstr>Theoretical results</vt:lpstr>
      <vt:lpstr>Theoretical results</vt:lpstr>
      <vt:lpstr>Theoretical results</vt:lpstr>
      <vt:lpstr>Theoretical results</vt:lpstr>
      <vt:lpstr>Theoretical results</vt:lpstr>
      <vt:lpstr>Theoretical results</vt:lpstr>
      <vt:lpstr>Theoretical results</vt:lpstr>
      <vt:lpstr>Experimental results</vt:lpstr>
      <vt:lpstr>Our Results</vt:lpstr>
      <vt:lpstr>Loss vs epoch</vt:lpstr>
      <vt:lpstr>Our results</vt:lpstr>
      <vt:lpstr>Advantages and disadvantages</vt:lpstr>
      <vt:lpstr>Conclusion &amp;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revision>11</cp:revision>
  <dcterms:created xsi:type="dcterms:W3CDTF">2023-12-02T09:01:10Z</dcterms:created>
  <dcterms:modified xsi:type="dcterms:W3CDTF">2023-12-04T12:50:02Z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